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Default Extension="emf" ContentType="image/x-emf"/>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4" Type="http://schemas.openxmlformats.org/officeDocument/2006/relationships/custom-properties" Target="docProps/custom.xml"/><Relationship Id="rId1" Type="http://schemas.openxmlformats.org/officeDocument/2006/relationships/officeDocument" Target="ppt/presentation.xml"/><Relationship Id="rId2"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37" r:id="rId5"/>
  </p:sldMasterIdLst>
  <p:notesMasterIdLst>
    <p:notesMasterId r:id="rId27"/>
  </p:notesMasterIdLst>
  <p:handoutMasterIdLst>
    <p:handoutMasterId r:id="rId28"/>
  </p:handoutMasterIdLst>
  <p:sldIdLst>
    <p:sldId id="375" r:id="rId6"/>
    <p:sldId id="318" r:id="rId7"/>
    <p:sldId id="302" r:id="rId8"/>
    <p:sldId id="319" r:id="rId9"/>
    <p:sldId id="374" r:id="rId10"/>
    <p:sldId id="335" r:id="rId11"/>
    <p:sldId id="351" r:id="rId12"/>
    <p:sldId id="378" r:id="rId13"/>
    <p:sldId id="338" r:id="rId14"/>
    <p:sldId id="376" r:id="rId15"/>
    <p:sldId id="340" r:id="rId16"/>
    <p:sldId id="346" r:id="rId17"/>
    <p:sldId id="345" r:id="rId18"/>
    <p:sldId id="352" r:id="rId19"/>
    <p:sldId id="347" r:id="rId20"/>
    <p:sldId id="371" r:id="rId21"/>
    <p:sldId id="377" r:id="rId22"/>
    <p:sldId id="344" r:id="rId23"/>
    <p:sldId id="350" r:id="rId24"/>
    <p:sldId id="379" r:id="rId25"/>
    <p:sldId id="380" r:id="rId26"/>
  </p:sldIdLst>
  <p:sldSz cx="9144000" cy="6858000" type="screen4x3"/>
  <p:notesSz cx="6954838"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Untitled Section" id="{2F970104-3DD2-664D-8AEB-D5F3084BE8DA}">
          <p14:sldIdLst>
            <p14:sldId id="375"/>
            <p14:sldId id="318"/>
            <p14:sldId id="302"/>
            <p14:sldId id="319"/>
            <p14:sldId id="374"/>
            <p14:sldId id="335"/>
            <p14:sldId id="351"/>
            <p14:sldId id="378"/>
            <p14:sldId id="338"/>
            <p14:sldId id="376"/>
            <p14:sldId id="340"/>
            <p14:sldId id="346"/>
            <p14:sldId id="345"/>
            <p14:sldId id="352"/>
            <p14:sldId id="347"/>
            <p14:sldId id="371"/>
            <p14:sldId id="377"/>
            <p14:sldId id="344"/>
            <p14:sldId id="350"/>
            <p14:sldId id="379"/>
            <p14:sldId id="380"/>
          </p14:sldIdLst>
        </p14:section>
      </p14:sectionLst>
    </p:ext>
    <p:ext uri="{EFAFB233-063F-42B5-8137-9DF3F51BA10A}">
      <p15:sldGuideLst xmlns:p15="http://schemas.microsoft.com/office/powerpoint/2012/main" xmlns="">
        <p15:guide id="1" orient="horz" pos="3945">
          <p15:clr>
            <a:srgbClr val="A4A3A4"/>
          </p15:clr>
        </p15:guide>
        <p15:guide id="2" orient="horz" pos="3773">
          <p15:clr>
            <a:srgbClr val="A4A3A4"/>
          </p15:clr>
        </p15:guide>
        <p15:guide id="3" orient="horz" pos="720">
          <p15:clr>
            <a:srgbClr val="A4A3A4"/>
          </p15:clr>
        </p15:guide>
        <p15:guide id="4" pos="1094">
          <p15:clr>
            <a:srgbClr val="A4A3A4"/>
          </p15:clr>
        </p15:guide>
        <p15:guide id="5" pos="5565">
          <p15:clr>
            <a:srgbClr val="A4A3A4"/>
          </p15:clr>
        </p15:guide>
        <p15:guide id="6" pos="950">
          <p15:clr>
            <a:srgbClr val="A4A3A4"/>
          </p15:clr>
        </p15:guide>
        <p15:guide id="7" pos="371">
          <p15:clr>
            <a:srgbClr val="A4A3A4"/>
          </p15:clr>
        </p15:guide>
        <p15:guide id="8" pos="518">
          <p15:clr>
            <a:srgbClr val="A4A3A4"/>
          </p15:clr>
        </p15:guide>
        <p15:guide id="9" pos="806">
          <p15:clr>
            <a:srgbClr val="A4A3A4"/>
          </p15:clr>
        </p15:guide>
        <p15:guide id="10" pos="664">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Petrocelli, Edmund J" initials="EJP" lastIdx="1" clrIdx="0"/>
  <p:cmAuthor id="1" name="Michael J Beck" initials="MB" lastIdx="0" clrIdx="1"/>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88834"/>
    <a:srgbClr val="F95D0D"/>
    <a:srgbClr val="FF00FF"/>
    <a:srgbClr val="FF99FF"/>
    <a:srgbClr val="8CAABA"/>
    <a:srgbClr val="7A94A2"/>
    <a:srgbClr val="506E94"/>
    <a:srgbClr val="A0C2D5"/>
    <a:srgbClr val="8AAABA"/>
    <a:srgbClr val="8AA9B9"/>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882" autoAdjust="0"/>
    <p:restoredTop sz="94364" autoAdjust="0"/>
  </p:normalViewPr>
  <p:slideViewPr>
    <p:cSldViewPr snapToObjects="1">
      <p:cViewPr>
        <p:scale>
          <a:sx n="90" d="100"/>
          <a:sy n="90" d="100"/>
        </p:scale>
        <p:origin x="-968" y="-112"/>
      </p:cViewPr>
      <p:guideLst>
        <p:guide orient="horz" pos="3945"/>
        <p:guide orient="horz" pos="3773"/>
        <p:guide orient="horz" pos="720"/>
        <p:guide pos="1094"/>
        <p:guide pos="5565"/>
        <p:guide pos="950"/>
        <p:guide pos="371"/>
        <p:guide pos="518"/>
        <p:guide pos="806"/>
        <p:guide pos="664"/>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10" d="100"/>
        <a:sy n="110" d="100"/>
      </p:scale>
      <p:origin x="0" y="-1440"/>
    </p:cViewPr>
  </p:sorter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1" Type="http://schemas.openxmlformats.org/officeDocument/2006/relationships/slide" Target="slides/slide16.xml"/><Relationship Id="rId22" Type="http://schemas.openxmlformats.org/officeDocument/2006/relationships/slide" Target="slides/slide17.xml"/><Relationship Id="rId23" Type="http://schemas.openxmlformats.org/officeDocument/2006/relationships/slide" Target="slides/slide18.xml"/><Relationship Id="rId24" Type="http://schemas.openxmlformats.org/officeDocument/2006/relationships/slide" Target="slides/slide19.xml"/><Relationship Id="rId25" Type="http://schemas.openxmlformats.org/officeDocument/2006/relationships/slide" Target="slides/slide20.xml"/><Relationship Id="rId26" Type="http://schemas.openxmlformats.org/officeDocument/2006/relationships/slide" Target="slides/slide21.xml"/><Relationship Id="rId27" Type="http://schemas.openxmlformats.org/officeDocument/2006/relationships/notesMaster" Target="notesMasters/notesMaster1.xml"/><Relationship Id="rId28" Type="http://schemas.openxmlformats.org/officeDocument/2006/relationships/handoutMaster" Target="handoutMasters/handoutMaster1.xml"/><Relationship Id="rId29" Type="http://schemas.openxmlformats.org/officeDocument/2006/relationships/printerSettings" Target="printerSettings/printerSettings1.bin"/><Relationship Id="rId1" Type="http://schemas.openxmlformats.org/officeDocument/2006/relationships/customXml" Target="../customXml/item1.xml"/><Relationship Id="rId2" Type="http://schemas.openxmlformats.org/officeDocument/2006/relationships/customXml" Target="../customXml/item2.xml"/><Relationship Id="rId3" Type="http://schemas.openxmlformats.org/officeDocument/2006/relationships/customXml" Target="../customXml/item3.xml"/><Relationship Id="rId4" Type="http://schemas.openxmlformats.org/officeDocument/2006/relationships/customXml" Target="../customXml/item4.xml"/><Relationship Id="rId5" Type="http://schemas.openxmlformats.org/officeDocument/2006/relationships/slideMaster" Target="slideMasters/slideMaster1.xml"/><Relationship Id="rId30" Type="http://schemas.openxmlformats.org/officeDocument/2006/relationships/commentAuthors" Target="commentAuthors.xml"/><Relationship Id="rId31" Type="http://schemas.openxmlformats.org/officeDocument/2006/relationships/presProps" Target="presProps.xml"/><Relationship Id="rId32" Type="http://schemas.openxmlformats.org/officeDocument/2006/relationships/viewProps" Target="viewProps.xml"/><Relationship Id="rId9" Type="http://schemas.openxmlformats.org/officeDocument/2006/relationships/slide" Target="slides/slide4.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33" Type="http://schemas.openxmlformats.org/officeDocument/2006/relationships/theme" Target="theme/theme1.xml"/><Relationship Id="rId34" Type="http://schemas.openxmlformats.org/officeDocument/2006/relationships/tableStyles" Target="tableStyles.xml"/><Relationship Id="rId10" Type="http://schemas.openxmlformats.org/officeDocument/2006/relationships/slide" Target="slides/slide5.xml"/><Relationship Id="rId11" Type="http://schemas.openxmlformats.org/officeDocument/2006/relationships/slide" Target="slides/slide6.xml"/><Relationship Id="rId12" Type="http://schemas.openxmlformats.org/officeDocument/2006/relationships/slide" Target="slides/slide7.xml"/><Relationship Id="rId13" Type="http://schemas.openxmlformats.org/officeDocument/2006/relationships/slide" Target="slides/slide8.xml"/><Relationship Id="rId14" Type="http://schemas.openxmlformats.org/officeDocument/2006/relationships/slide" Target="slides/slide9.xml"/><Relationship Id="rId15" Type="http://schemas.openxmlformats.org/officeDocument/2006/relationships/slide" Target="slides/slide10.xml"/><Relationship Id="rId16" Type="http://schemas.openxmlformats.org/officeDocument/2006/relationships/slide" Target="slides/slide11.xml"/><Relationship Id="rId17" Type="http://schemas.openxmlformats.org/officeDocument/2006/relationships/slide" Target="slides/slide12.xml"/><Relationship Id="rId18" Type="http://schemas.openxmlformats.org/officeDocument/2006/relationships/slide" Target="slides/slide13.xml"/><Relationship Id="rId19" Type="http://schemas.openxmlformats.org/officeDocument/2006/relationships/slide" Target="slides/slide1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13763" cy="461804"/>
          </a:xfrm>
          <a:prstGeom prst="rect">
            <a:avLst/>
          </a:prstGeom>
        </p:spPr>
        <p:txBody>
          <a:bodyPr vert="horz" lIns="92491" tIns="46247" rIns="92491" bIns="46247" rtlCol="0"/>
          <a:lstStyle>
            <a:lvl1pPr algn="l">
              <a:defRPr sz="1200"/>
            </a:lvl1pPr>
          </a:lstStyle>
          <a:p>
            <a:endParaRPr lang="en-US" dirty="0"/>
          </a:p>
        </p:txBody>
      </p:sp>
      <p:sp>
        <p:nvSpPr>
          <p:cNvPr id="3" name="Date Placeholder 2"/>
          <p:cNvSpPr>
            <a:spLocks noGrp="1"/>
          </p:cNvSpPr>
          <p:nvPr>
            <p:ph type="dt" sz="quarter" idx="1"/>
          </p:nvPr>
        </p:nvSpPr>
        <p:spPr>
          <a:xfrm>
            <a:off x="3939467" y="0"/>
            <a:ext cx="3013763" cy="461804"/>
          </a:xfrm>
          <a:prstGeom prst="rect">
            <a:avLst/>
          </a:prstGeom>
        </p:spPr>
        <p:txBody>
          <a:bodyPr vert="horz" lIns="92491" tIns="46247" rIns="92491" bIns="46247" rtlCol="0"/>
          <a:lstStyle>
            <a:lvl1pPr algn="r">
              <a:defRPr sz="1200"/>
            </a:lvl1pPr>
          </a:lstStyle>
          <a:p>
            <a:fld id="{C4B70925-A725-B744-85E5-82DE8E795AB9}" type="datetimeFigureOut">
              <a:rPr lang="en-US" smtClean="0"/>
              <a:pPr/>
              <a:t>2/10/16</a:t>
            </a:fld>
            <a:endParaRPr lang="en-US" dirty="0"/>
          </a:p>
        </p:txBody>
      </p:sp>
      <p:sp>
        <p:nvSpPr>
          <p:cNvPr id="4" name="Footer Placeholder 3"/>
          <p:cNvSpPr>
            <a:spLocks noGrp="1"/>
          </p:cNvSpPr>
          <p:nvPr>
            <p:ph type="ftr" sz="quarter" idx="2"/>
          </p:nvPr>
        </p:nvSpPr>
        <p:spPr>
          <a:xfrm>
            <a:off x="1" y="8772670"/>
            <a:ext cx="3013763" cy="461804"/>
          </a:xfrm>
          <a:prstGeom prst="rect">
            <a:avLst/>
          </a:prstGeom>
        </p:spPr>
        <p:txBody>
          <a:bodyPr vert="horz" lIns="92491" tIns="46247" rIns="92491" bIns="46247"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39467" y="8772670"/>
            <a:ext cx="3013763" cy="461804"/>
          </a:xfrm>
          <a:prstGeom prst="rect">
            <a:avLst/>
          </a:prstGeom>
        </p:spPr>
        <p:txBody>
          <a:bodyPr vert="horz" lIns="92491" tIns="46247" rIns="92491" bIns="46247" rtlCol="0" anchor="b"/>
          <a:lstStyle>
            <a:lvl1pPr algn="r">
              <a:defRPr sz="1200"/>
            </a:lvl1pPr>
          </a:lstStyle>
          <a:p>
            <a:fld id="{53F0B0EF-2281-C042-B7F5-C2E314FCF57A}" type="slidenum">
              <a:rPr lang="en-US" smtClean="0"/>
              <a:pPr/>
              <a:t>‹#›</a:t>
            </a:fld>
            <a:endParaRPr lang="en-US" dirty="0"/>
          </a:p>
        </p:txBody>
      </p:sp>
    </p:spTree>
    <p:extLst>
      <p:ext uri="{BB962C8B-B14F-4D97-AF65-F5344CB8AC3E}">
        <p14:creationId xmlns:p14="http://schemas.microsoft.com/office/powerpoint/2010/main" val="2096867672"/>
      </p:ext>
    </p:extLst>
  </p:cSld>
  <p:clrMap bg1="lt1" tx1="dk1" bg2="lt2" tx2="dk2" accent1="accent1" accent2="accent2" accent3="accent3" accent4="accent4" accent5="accent5" accent6="accent6" hlink="hlink" folHlink="folHlink"/>
  <p:hf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13763" cy="461804"/>
          </a:xfrm>
          <a:prstGeom prst="rect">
            <a:avLst/>
          </a:prstGeom>
        </p:spPr>
        <p:txBody>
          <a:bodyPr vert="horz" lIns="92491" tIns="46247" rIns="92491" bIns="46247" rtlCol="0"/>
          <a:lstStyle>
            <a:lvl1pPr algn="l">
              <a:defRPr sz="1200"/>
            </a:lvl1pPr>
          </a:lstStyle>
          <a:p>
            <a:endParaRPr lang="en-US" dirty="0"/>
          </a:p>
        </p:txBody>
      </p:sp>
      <p:sp>
        <p:nvSpPr>
          <p:cNvPr id="3" name="Date Placeholder 2"/>
          <p:cNvSpPr>
            <a:spLocks noGrp="1"/>
          </p:cNvSpPr>
          <p:nvPr>
            <p:ph type="dt" idx="1"/>
          </p:nvPr>
        </p:nvSpPr>
        <p:spPr>
          <a:xfrm>
            <a:off x="3939467" y="0"/>
            <a:ext cx="3013763" cy="461804"/>
          </a:xfrm>
          <a:prstGeom prst="rect">
            <a:avLst/>
          </a:prstGeom>
        </p:spPr>
        <p:txBody>
          <a:bodyPr vert="horz" lIns="92491" tIns="46247" rIns="92491" bIns="46247" rtlCol="0"/>
          <a:lstStyle>
            <a:lvl1pPr algn="r">
              <a:defRPr sz="1200"/>
            </a:lvl1pPr>
          </a:lstStyle>
          <a:p>
            <a:fld id="{ABB27677-F3A9-D141-AD95-3489262A22FF}" type="datetimeFigureOut">
              <a:rPr lang="en-US" smtClean="0"/>
              <a:pPr/>
              <a:t>2/10/16</a:t>
            </a:fld>
            <a:endParaRPr lang="en-US" dirty="0"/>
          </a:p>
        </p:txBody>
      </p:sp>
      <p:sp>
        <p:nvSpPr>
          <p:cNvPr id="4" name="Slide Image Placeholder 3"/>
          <p:cNvSpPr>
            <a:spLocks noGrp="1" noRot="1" noChangeAspect="1"/>
          </p:cNvSpPr>
          <p:nvPr>
            <p:ph type="sldImg" idx="2"/>
          </p:nvPr>
        </p:nvSpPr>
        <p:spPr>
          <a:xfrm>
            <a:off x="1168400" y="692150"/>
            <a:ext cx="4618038" cy="3463925"/>
          </a:xfrm>
          <a:prstGeom prst="rect">
            <a:avLst/>
          </a:prstGeom>
          <a:noFill/>
          <a:ln w="12700">
            <a:solidFill>
              <a:prstClr val="black"/>
            </a:solidFill>
          </a:ln>
        </p:spPr>
        <p:txBody>
          <a:bodyPr vert="horz" lIns="92491" tIns="46247" rIns="92491" bIns="46247" rtlCol="0" anchor="ctr"/>
          <a:lstStyle/>
          <a:p>
            <a:endParaRPr lang="en-US" dirty="0"/>
          </a:p>
        </p:txBody>
      </p:sp>
      <p:sp>
        <p:nvSpPr>
          <p:cNvPr id="5" name="Notes Placeholder 4"/>
          <p:cNvSpPr>
            <a:spLocks noGrp="1"/>
          </p:cNvSpPr>
          <p:nvPr>
            <p:ph type="body" sz="quarter" idx="3"/>
          </p:nvPr>
        </p:nvSpPr>
        <p:spPr>
          <a:xfrm>
            <a:off x="695484" y="4387136"/>
            <a:ext cx="5563870" cy="4156234"/>
          </a:xfrm>
          <a:prstGeom prst="rect">
            <a:avLst/>
          </a:prstGeom>
        </p:spPr>
        <p:txBody>
          <a:bodyPr vert="horz" lIns="92491" tIns="46247" rIns="92491" bIns="46247"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8772670"/>
            <a:ext cx="3013763" cy="461804"/>
          </a:xfrm>
          <a:prstGeom prst="rect">
            <a:avLst/>
          </a:prstGeom>
        </p:spPr>
        <p:txBody>
          <a:bodyPr vert="horz" lIns="92491" tIns="46247" rIns="92491" bIns="46247"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39467" y="8772670"/>
            <a:ext cx="3013763" cy="461804"/>
          </a:xfrm>
          <a:prstGeom prst="rect">
            <a:avLst/>
          </a:prstGeom>
        </p:spPr>
        <p:txBody>
          <a:bodyPr vert="horz" lIns="92491" tIns="46247" rIns="92491" bIns="46247" rtlCol="0" anchor="b"/>
          <a:lstStyle>
            <a:lvl1pPr algn="r">
              <a:defRPr sz="1200"/>
            </a:lvl1pPr>
          </a:lstStyle>
          <a:p>
            <a:fld id="{27EB9982-C08E-4E4E-95A8-F5F10DCE2EF5}" type="slidenum">
              <a:rPr lang="en-US" smtClean="0"/>
              <a:pPr/>
              <a:t>‹#›</a:t>
            </a:fld>
            <a:endParaRPr lang="en-US" dirty="0"/>
          </a:p>
        </p:txBody>
      </p:sp>
    </p:spTree>
    <p:extLst>
      <p:ext uri="{BB962C8B-B14F-4D97-AF65-F5344CB8AC3E}">
        <p14:creationId xmlns:p14="http://schemas.microsoft.com/office/powerpoint/2010/main" val="930266838"/>
      </p:ext>
    </p:extLst>
  </p:cSld>
  <p:clrMap bg1="lt1" tx1="dk1" bg2="lt2" tx2="dk2" accent1="accent1" accent2="accent2" accent3="accent3" accent4="accent4" accent5="accent5" accent6="accent6" hlink="hlink" folHlink="folHlink"/>
  <p:hf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6" name="Slide Number Placeholder 5"/>
          <p:cNvSpPr>
            <a:spLocks noGrp="1"/>
          </p:cNvSpPr>
          <p:nvPr>
            <p:ph type="sldNum" sz="quarter" idx="12"/>
          </p:nvPr>
        </p:nvSpPr>
        <p:spPr/>
        <p:txBody>
          <a:bodyPr/>
          <a:lstStyle/>
          <a:p>
            <a:fld id="{27EB9982-C08E-4E4E-95A8-F5F10DCE2EF5}" type="slidenum">
              <a:rPr lang="en-US" smtClean="0"/>
              <a:pPr/>
              <a:t>2</a:t>
            </a:fld>
            <a:endParaRPr lang="en-US" dirty="0"/>
          </a:p>
        </p:txBody>
      </p:sp>
    </p:spTree>
    <p:extLst>
      <p:ext uri="{BB962C8B-B14F-4D97-AF65-F5344CB8AC3E}">
        <p14:creationId xmlns:p14="http://schemas.microsoft.com/office/powerpoint/2010/main" val="2590233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7EB9982-C08E-4E4E-95A8-F5F10DCE2EF5}" type="slidenum">
              <a:rPr lang="en-US" smtClean="0"/>
              <a:pPr/>
              <a:t>14</a:t>
            </a:fld>
            <a:endParaRPr lang="en-US" dirty="0"/>
          </a:p>
        </p:txBody>
      </p:sp>
    </p:spTree>
    <p:extLst>
      <p:ext uri="{BB962C8B-B14F-4D97-AF65-F5344CB8AC3E}">
        <p14:creationId xmlns:p14="http://schemas.microsoft.com/office/powerpoint/2010/main" val="42004475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IT_ Bullet Text">
    <p:spTree>
      <p:nvGrpSpPr>
        <p:cNvPr id="1" name=""/>
        <p:cNvGrpSpPr/>
        <p:nvPr/>
      </p:nvGrpSpPr>
      <p:grpSpPr>
        <a:xfrm>
          <a:off x="0" y="0"/>
          <a:ext cx="0" cy="0"/>
          <a:chOff x="0" y="0"/>
          <a:chExt cx="0" cy="0"/>
        </a:xfrm>
      </p:grpSpPr>
      <p:sp>
        <p:nvSpPr>
          <p:cNvPr id="10" name="Title Placeholder 14"/>
          <p:cNvSpPr>
            <a:spLocks noGrp="1"/>
          </p:cNvSpPr>
          <p:nvPr>
            <p:ph type="title"/>
          </p:nvPr>
        </p:nvSpPr>
        <p:spPr>
          <a:xfrm>
            <a:off x="228600" y="365760"/>
            <a:ext cx="8595360" cy="548640"/>
          </a:xfrm>
          <a:prstGeom prst="rect">
            <a:avLst/>
          </a:prstGeom>
        </p:spPr>
        <p:txBody>
          <a:bodyPr vert="horz" lIns="0" tIns="0" rIns="0" bIns="0" rtlCol="0" anchor="t" anchorCtr="0">
            <a:noAutofit/>
          </a:bodyPr>
          <a:lstStyle>
            <a:lvl1pPr>
              <a:defRPr sz="2800">
                <a:latin typeface="+mj-lt"/>
              </a:defRPr>
            </a:lvl1pPr>
          </a:lstStyle>
          <a:p>
            <a:r>
              <a:rPr lang="en-US" dirty="0" smtClean="0"/>
              <a:t>Click to edit Master title style</a:t>
            </a:r>
            <a:endParaRPr lang="en-US" dirty="0"/>
          </a:p>
        </p:txBody>
      </p:sp>
      <p:sp>
        <p:nvSpPr>
          <p:cNvPr id="11" name="Text Placeholder 15"/>
          <p:cNvSpPr>
            <a:spLocks noGrp="1" noChangeAspect="1"/>
          </p:cNvSpPr>
          <p:nvPr>
            <p:ph idx="1"/>
          </p:nvPr>
        </p:nvSpPr>
        <p:spPr>
          <a:xfrm>
            <a:off x="228600" y="1143000"/>
            <a:ext cx="8595360" cy="4846638"/>
          </a:xfrm>
          <a:prstGeom prst="rect">
            <a:avLst/>
          </a:prstGeom>
        </p:spPr>
        <p:txBody>
          <a:bodyPr vert="horz" lIns="0" tIns="0" rIns="0" bIns="0" rtlCol="0">
            <a:normAutofit/>
          </a:bodyPr>
          <a:lstStyle>
            <a:lvl1pPr>
              <a:spcAft>
                <a:spcPts val="0"/>
              </a:spcAft>
              <a:buClr>
                <a:schemeClr val="accent6">
                  <a:lumMod val="75000"/>
                </a:schemeClr>
              </a:buClr>
              <a:defRPr sz="2400"/>
            </a:lvl1pPr>
            <a:lvl2pPr marL="457200" indent="-228600">
              <a:buClr>
                <a:srgbClr val="F95D0D"/>
              </a:buClr>
              <a:defRPr sz="2200"/>
            </a:lvl2pPr>
            <a:lvl3pPr indent="-228600">
              <a:buClr>
                <a:schemeClr val="accent6">
                  <a:lumMod val="75000"/>
                </a:schemeClr>
              </a:buClr>
              <a:defRPr sz="2000"/>
            </a:lvl3pPr>
            <a:lvl4pPr marL="914400" indent="-228600">
              <a:buClr>
                <a:srgbClr val="F95D0D"/>
              </a:buClr>
              <a:defRPr sz="1800"/>
            </a:lvl4pPr>
            <a:lvl5pPr marL="1143000" indent="-228600">
              <a:buClr>
                <a:schemeClr val="accent6">
                  <a:lumMod val="75000"/>
                </a:schemeClr>
              </a:buClr>
              <a:buFont typeface="Arial"/>
              <a:buChar char="•"/>
              <a:defRPr sz="16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2" name="Rectangle 1"/>
          <p:cNvSpPr/>
          <p:nvPr userDrawn="1"/>
        </p:nvSpPr>
        <p:spPr>
          <a:xfrm>
            <a:off x="3492393" y="6482325"/>
            <a:ext cx="3569035" cy="276999"/>
          </a:xfrm>
          <a:prstGeom prst="rect">
            <a:avLst/>
          </a:prstGeom>
        </p:spPr>
        <p:txBody>
          <a:bodyPr wrap="square">
            <a:spAutoFit/>
          </a:bodyPr>
          <a:lstStyle/>
          <a:p>
            <a:pPr>
              <a:defRPr/>
            </a:pPr>
            <a:r>
              <a:rPr lang="en-US" sz="1200" dirty="0" smtClean="0"/>
              <a:t>Western Nassau RFP WebEx; February 11, 2016</a:t>
            </a:r>
            <a:endParaRPr lang="en-US" sz="1200" dirty="0"/>
          </a:p>
        </p:txBody>
      </p:sp>
    </p:spTree>
    <p:extLst>
      <p:ext uri="{BB962C8B-B14F-4D97-AF65-F5344CB8AC3E}">
        <p14:creationId xmlns:p14="http://schemas.microsoft.com/office/powerpoint/2010/main" val="3963626214"/>
      </p:ext>
    </p:extLst>
  </p:cSld>
  <p:clrMapOvr>
    <a:masterClrMapping/>
  </p:clrMapOvr>
  <p:timing>
    <p:tnLst>
      <p:par>
        <p:cTn xmlns:p14="http://schemas.microsoft.com/office/powerpoint/2010/mai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IT_Text Blank">
    <p:spTree>
      <p:nvGrpSpPr>
        <p:cNvPr id="1" name=""/>
        <p:cNvGrpSpPr/>
        <p:nvPr/>
      </p:nvGrpSpPr>
      <p:grpSpPr>
        <a:xfrm>
          <a:off x="0" y="0"/>
          <a:ext cx="0" cy="0"/>
          <a:chOff x="0" y="0"/>
          <a:chExt cx="0" cy="0"/>
        </a:xfrm>
      </p:grpSpPr>
      <p:sp>
        <p:nvSpPr>
          <p:cNvPr id="13" name="Title 1"/>
          <p:cNvSpPr>
            <a:spLocks noGrp="1"/>
          </p:cNvSpPr>
          <p:nvPr>
            <p:ph type="title"/>
          </p:nvPr>
        </p:nvSpPr>
        <p:spPr>
          <a:xfrm>
            <a:off x="228600" y="365760"/>
            <a:ext cx="8595360" cy="548640"/>
          </a:xfrm>
        </p:spPr>
        <p:txBody>
          <a:bodyPr/>
          <a:lstStyle/>
          <a:p>
            <a:r>
              <a:rPr lang="en-US" dirty="0" smtClean="0"/>
              <a:t>Click to edit Master title style</a:t>
            </a:r>
            <a:endParaRPr lang="en-US" dirty="0"/>
          </a:p>
        </p:txBody>
      </p:sp>
      <p:sp>
        <p:nvSpPr>
          <p:cNvPr id="6" name="Text Placeholder 15"/>
          <p:cNvSpPr>
            <a:spLocks noGrp="1" noChangeAspect="1"/>
          </p:cNvSpPr>
          <p:nvPr>
            <p:ph idx="1"/>
          </p:nvPr>
        </p:nvSpPr>
        <p:spPr>
          <a:xfrm>
            <a:off x="228600" y="1143000"/>
            <a:ext cx="8595360" cy="4846638"/>
          </a:xfrm>
          <a:prstGeom prst="rect">
            <a:avLst/>
          </a:prstGeom>
        </p:spPr>
        <p:txBody>
          <a:bodyPr vert="horz" lIns="0" tIns="0" rIns="0" bIns="0" rtlCol="0">
            <a:normAutofit/>
          </a:bodyPr>
          <a:lstStyle>
            <a:lvl1pPr marL="0" indent="0">
              <a:spcAft>
                <a:spcPts val="0"/>
              </a:spcAft>
              <a:buClr>
                <a:srgbClr val="F95D0D"/>
              </a:buClr>
              <a:buNone/>
              <a:defRPr sz="2400"/>
            </a:lvl1pPr>
            <a:lvl2pPr marL="457200" indent="-228600">
              <a:buClr>
                <a:srgbClr val="F95D0D"/>
              </a:buClr>
              <a:defRPr sz="2200"/>
            </a:lvl2pPr>
            <a:lvl3pPr indent="-228600">
              <a:buClr>
                <a:srgbClr val="F95D0D"/>
              </a:buClr>
              <a:defRPr sz="2000"/>
            </a:lvl3pPr>
            <a:lvl4pPr marL="914400" indent="-228600">
              <a:buClr>
                <a:srgbClr val="F95D0D"/>
              </a:buClr>
              <a:defRPr sz="1800"/>
            </a:lvl4pPr>
            <a:lvl5pPr>
              <a:buClr>
                <a:srgbClr val="F95D0D"/>
              </a:buClr>
              <a:defRPr sz="1600"/>
            </a:lvl5pPr>
          </a:lstStyle>
          <a:p>
            <a:pPr lvl="0"/>
            <a:r>
              <a:rPr lang="en-US" dirty="0" smtClean="0"/>
              <a:t>Click to edit Master text style</a:t>
            </a:r>
          </a:p>
        </p:txBody>
      </p:sp>
      <p:sp>
        <p:nvSpPr>
          <p:cNvPr id="5" name="Rectangle 4"/>
          <p:cNvSpPr/>
          <p:nvPr userDrawn="1"/>
        </p:nvSpPr>
        <p:spPr>
          <a:xfrm>
            <a:off x="243840" y="974910"/>
            <a:ext cx="8747760" cy="114300"/>
          </a:xfrm>
          <a:prstGeom prst="rect">
            <a:avLst/>
          </a:prstGeom>
          <a:solidFill>
            <a:schemeClr val="accent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103788153"/>
      </p:ext>
    </p:extLst>
  </p:cSld>
  <p:clrMapOvr>
    <a:masterClrMapping/>
  </p:clrMapOvr>
  <p:timing>
    <p:tnLst>
      <p:par>
        <p:cTn xmlns:p14="http://schemas.microsoft.com/office/powerpoint/2010/mai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T_Text_columns">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28600" y="365760"/>
            <a:ext cx="8595360" cy="548640"/>
          </a:xfrm>
          <a:prstGeom prst="rect">
            <a:avLst/>
          </a:prstGeom>
        </p:spPr>
        <p:txBody>
          <a:bodyPr lIns="0" tIns="0" rIns="0" bIns="0" anchor="t" anchorCtr="0"/>
          <a:lstStyle>
            <a:lvl1pPr>
              <a:defRPr sz="2800" cap="none">
                <a:solidFill>
                  <a:schemeClr val="accent6">
                    <a:lumMod val="75000"/>
                  </a:schemeClr>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228601" y="1234440"/>
            <a:ext cx="4025900" cy="594360"/>
          </a:xfrm>
          <a:prstGeom prst="rect">
            <a:avLst/>
          </a:prstGeom>
          <a:solidFill>
            <a:schemeClr val="accent6"/>
          </a:solidFill>
        </p:spPr>
        <p:txBody>
          <a:bodyPr lIns="91440" tIns="45720" rIns="91440" bIns="45720" anchor="ctr" anchorCtr="0">
            <a:normAutofit/>
          </a:bodyPr>
          <a:lstStyle>
            <a:lvl1pPr marL="0" indent="0">
              <a:buNone/>
              <a:defRPr lang="en-US" sz="1400" b="0" kern="1200" cap="all" spc="400" baseline="0" dirty="0" smtClean="0">
                <a:solidFill>
                  <a:srgbClr val="FFFFFF"/>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dirty="0" smtClean="0"/>
              <a:t>Click to edit Master text styles</a:t>
            </a:r>
          </a:p>
        </p:txBody>
      </p:sp>
      <p:sp>
        <p:nvSpPr>
          <p:cNvPr id="14" name="Text Placeholder 13"/>
          <p:cNvSpPr>
            <a:spLocks noGrp="1"/>
          </p:cNvSpPr>
          <p:nvPr>
            <p:ph type="body" sz="quarter" idx="13"/>
          </p:nvPr>
        </p:nvSpPr>
        <p:spPr>
          <a:xfrm>
            <a:off x="228600" y="1965960"/>
            <a:ext cx="4025901" cy="3657600"/>
          </a:xfrm>
        </p:spPr>
        <p:txBody>
          <a:bodyPr/>
          <a:lstStyle>
            <a:lvl1pPr marL="290513" indent="-171450">
              <a:defRPr sz="2400"/>
            </a:lvl1pPr>
            <a:lvl2pPr marL="402336" indent="-164592">
              <a:defRPr/>
            </a:lvl2pPr>
            <a:lvl3pPr marL="1430338" indent="-1192213">
              <a:buFont typeface="Lucida Grande"/>
              <a:buChar char="–"/>
              <a:defRPr lang="en-US" sz="2000" kern="1200" dirty="0" smtClean="0">
                <a:solidFill>
                  <a:srgbClr val="3C536F"/>
                </a:solidFill>
                <a:latin typeface="+mn-lt"/>
                <a:ea typeface="+mn-ea"/>
                <a:cs typeface="+mn-cs"/>
              </a:defRPr>
            </a:lvl3pPr>
            <a:lvl4pPr marL="859536" indent="-173736">
              <a:defRPr/>
            </a:lvl4pPr>
            <a:lvl5pPr marL="859536" indent="-173736">
              <a:buFont typeface="Lucida Grande"/>
              <a:buChar char="–"/>
              <a:defRPr lang="en-US" sz="1600" kern="1200" dirty="0">
                <a:solidFill>
                  <a:srgbClr val="3C536F"/>
                </a:solidFill>
                <a:latin typeface="+mn-lt"/>
                <a:ea typeface="+mn-ea"/>
                <a:cs typeface="+mn-cs"/>
              </a:defRPr>
            </a:lvl5pPr>
          </a:lstStyle>
          <a:p>
            <a:pPr lvl="0"/>
            <a:r>
              <a:rPr lang="en-US" dirty="0" smtClean="0"/>
              <a:t>Click to edit Master text styles</a:t>
            </a:r>
          </a:p>
          <a:p>
            <a:pPr marL="402336" marR="0" lvl="2" indent="-164592" algn="l" defTabSz="457200" rtl="0" eaLnBrk="1" fontAlgn="auto" latinLnBrk="0" hangingPunct="1">
              <a:lnSpc>
                <a:spcPct val="100000"/>
              </a:lnSpc>
              <a:spcBef>
                <a:spcPts val="300"/>
              </a:spcBef>
              <a:spcAft>
                <a:spcPts val="0"/>
              </a:spcAft>
              <a:buClr>
                <a:srgbClr val="F95D0D"/>
              </a:buClr>
              <a:buSzPct val="80000"/>
              <a:buFont typeface="Lucida Grande"/>
              <a:buChar char="–"/>
              <a:tabLst/>
            </a:pPr>
            <a:r>
              <a:rPr lang="en-US" dirty="0" smtClean="0"/>
              <a:t>Second level</a:t>
            </a:r>
          </a:p>
          <a:p>
            <a:pPr marL="402336" marR="0" lvl="2" indent="-164592" algn="l" defTabSz="457200" rtl="0" eaLnBrk="1" fontAlgn="auto" latinLnBrk="0" hangingPunct="1">
              <a:lnSpc>
                <a:spcPct val="100000"/>
              </a:lnSpc>
              <a:spcBef>
                <a:spcPts val="300"/>
              </a:spcBef>
              <a:spcAft>
                <a:spcPts val="0"/>
              </a:spcAft>
              <a:buClr>
                <a:srgbClr val="F95D0D"/>
              </a:buClr>
              <a:buSzPct val="80000"/>
              <a:buFont typeface="Lucida Grande"/>
              <a:buChar char="–"/>
              <a:tabLst/>
            </a:pPr>
            <a:r>
              <a:rPr lang="en-US" dirty="0" smtClean="0"/>
              <a:t>Third level</a:t>
            </a:r>
          </a:p>
          <a:p>
            <a:pPr marL="859536" marR="0" lvl="4" indent="-173736" algn="l" defTabSz="457200" rtl="0" eaLnBrk="1" fontAlgn="auto" latinLnBrk="0" hangingPunct="1">
              <a:lnSpc>
                <a:spcPct val="100000"/>
              </a:lnSpc>
              <a:spcBef>
                <a:spcPts val="300"/>
              </a:spcBef>
              <a:spcAft>
                <a:spcPts val="0"/>
              </a:spcAft>
              <a:buClr>
                <a:srgbClr val="F95D0D"/>
              </a:buClr>
              <a:buSzPct val="80000"/>
              <a:buFont typeface="Lucida Grande"/>
              <a:buChar char="–"/>
              <a:tabLst/>
            </a:pPr>
            <a:r>
              <a:rPr lang="en-US" dirty="0" smtClean="0"/>
              <a:t>Fourth level</a:t>
            </a:r>
          </a:p>
          <a:p>
            <a:pPr marL="859536" marR="0" lvl="4" indent="-173736" algn="l" defTabSz="457200" rtl="0" eaLnBrk="1" fontAlgn="auto" latinLnBrk="0" hangingPunct="1">
              <a:lnSpc>
                <a:spcPct val="100000"/>
              </a:lnSpc>
              <a:spcBef>
                <a:spcPts val="300"/>
              </a:spcBef>
              <a:spcAft>
                <a:spcPts val="0"/>
              </a:spcAft>
              <a:buClr>
                <a:srgbClr val="F95D0D"/>
              </a:buClr>
              <a:buSzPct val="80000"/>
              <a:buFont typeface="Lucida Grande"/>
              <a:buChar char="–"/>
              <a:tabLst/>
            </a:pPr>
            <a:r>
              <a:rPr lang="en-US" dirty="0" smtClean="0"/>
              <a:t>Fifth level</a:t>
            </a:r>
            <a:endParaRPr lang="en-US" dirty="0"/>
          </a:p>
        </p:txBody>
      </p:sp>
      <p:sp>
        <p:nvSpPr>
          <p:cNvPr id="15" name="Text Placeholder 2"/>
          <p:cNvSpPr>
            <a:spLocks noGrp="1"/>
          </p:cNvSpPr>
          <p:nvPr>
            <p:ph type="body" idx="14"/>
          </p:nvPr>
        </p:nvSpPr>
        <p:spPr>
          <a:xfrm>
            <a:off x="4724400" y="1234440"/>
            <a:ext cx="4009613" cy="594360"/>
          </a:xfrm>
          <a:prstGeom prst="rect">
            <a:avLst/>
          </a:prstGeom>
          <a:solidFill>
            <a:schemeClr val="accent6"/>
          </a:solidFill>
        </p:spPr>
        <p:txBody>
          <a:bodyPr lIns="91440" tIns="45720" rIns="91440" bIns="45720" anchor="ctr" anchorCtr="0">
            <a:normAutofit/>
          </a:bodyPr>
          <a:lstStyle>
            <a:lvl1pPr marL="0" indent="0">
              <a:buNone/>
              <a:defRPr lang="en-US" sz="1400" b="0" kern="1200" cap="all" spc="400" baseline="0" dirty="0" smtClean="0">
                <a:solidFill>
                  <a:srgbClr val="FFFFFF"/>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dirty="0" smtClean="0"/>
              <a:t>Click to edit Master text styles</a:t>
            </a:r>
          </a:p>
        </p:txBody>
      </p:sp>
      <p:sp>
        <p:nvSpPr>
          <p:cNvPr id="16" name="Text Placeholder 13"/>
          <p:cNvSpPr>
            <a:spLocks noGrp="1"/>
          </p:cNvSpPr>
          <p:nvPr>
            <p:ph type="body" sz="quarter" idx="15"/>
          </p:nvPr>
        </p:nvSpPr>
        <p:spPr>
          <a:xfrm>
            <a:off x="4724400" y="1965960"/>
            <a:ext cx="4009613" cy="3657600"/>
          </a:xfrm>
        </p:spPr>
        <p:txBody>
          <a:bodyPr/>
          <a:lstStyle>
            <a:lvl1pPr marL="461963" indent="-342900">
              <a:defRPr lang="en-US" sz="2400" b="0" kern="1200" dirty="0" smtClean="0">
                <a:solidFill>
                  <a:srgbClr val="3C536F"/>
                </a:solidFill>
                <a:latin typeface="+mn-lt"/>
                <a:ea typeface="+mn-ea"/>
                <a:cs typeface="+mn-cs"/>
              </a:defRPr>
            </a:lvl1pPr>
            <a:lvl2pPr marL="402336" indent="-164592">
              <a:defRPr/>
            </a:lvl2pPr>
            <a:lvl3pPr marL="402336" indent="-164592">
              <a:buFont typeface="Lucida Grande"/>
              <a:buChar char="–"/>
              <a:defRPr lang="en-US" sz="2000" kern="1200" dirty="0" smtClean="0">
                <a:solidFill>
                  <a:srgbClr val="3C536F"/>
                </a:solidFill>
                <a:latin typeface="+mn-lt"/>
                <a:ea typeface="+mn-ea"/>
                <a:cs typeface="+mn-cs"/>
              </a:defRPr>
            </a:lvl3pPr>
            <a:lvl4pPr marL="859536" indent="-173736">
              <a:defRPr/>
            </a:lvl4pPr>
            <a:lvl5pPr marL="859536" indent="-173736">
              <a:buFont typeface="Lucida Grande"/>
              <a:buChar char="–"/>
              <a:defRPr lang="en-US" sz="1600" kern="1200" dirty="0">
                <a:solidFill>
                  <a:srgbClr val="3C536F"/>
                </a:solidFill>
                <a:latin typeface="+mn-lt"/>
                <a:ea typeface="+mn-ea"/>
                <a:cs typeface="+mn-cs"/>
              </a:defRPr>
            </a:lvl5pPr>
          </a:lstStyle>
          <a:p>
            <a:pPr marL="290513" marR="0" lvl="0" indent="-171450" algn="l" defTabSz="457200" rtl="0" eaLnBrk="1" fontAlgn="auto" latinLnBrk="0" hangingPunct="1">
              <a:lnSpc>
                <a:spcPct val="100000"/>
              </a:lnSpc>
              <a:spcBef>
                <a:spcPts val="300"/>
              </a:spcBef>
              <a:spcAft>
                <a:spcPts val="0"/>
              </a:spcAft>
              <a:buClr>
                <a:srgbClr val="F95D0D"/>
              </a:buClr>
              <a:buSzTx/>
              <a:buFont typeface="Arial"/>
              <a:buChar char="•"/>
              <a:tabLst/>
            </a:pPr>
            <a:r>
              <a:rPr lang="en-US" dirty="0" smtClean="0"/>
              <a:t>Click to edit Master text styles</a:t>
            </a:r>
          </a:p>
          <a:p>
            <a:pPr marL="402336" marR="0" lvl="2" indent="-164592" algn="l" defTabSz="457200" rtl="0" eaLnBrk="1" fontAlgn="auto" latinLnBrk="0" hangingPunct="1">
              <a:lnSpc>
                <a:spcPct val="100000"/>
              </a:lnSpc>
              <a:spcBef>
                <a:spcPts val="300"/>
              </a:spcBef>
              <a:spcAft>
                <a:spcPts val="0"/>
              </a:spcAft>
              <a:buClr>
                <a:srgbClr val="F95D0D"/>
              </a:buClr>
              <a:buSzPct val="80000"/>
              <a:buFont typeface="Lucida Grande"/>
              <a:buChar char="–"/>
              <a:tabLst/>
            </a:pPr>
            <a:r>
              <a:rPr lang="en-US" dirty="0" smtClean="0"/>
              <a:t>Second level</a:t>
            </a:r>
          </a:p>
          <a:p>
            <a:pPr marL="402336" marR="0" lvl="2" indent="-164592" algn="l" defTabSz="457200" rtl="0" eaLnBrk="1" fontAlgn="auto" latinLnBrk="0" hangingPunct="1">
              <a:lnSpc>
                <a:spcPct val="100000"/>
              </a:lnSpc>
              <a:spcBef>
                <a:spcPts val="300"/>
              </a:spcBef>
              <a:spcAft>
                <a:spcPts val="0"/>
              </a:spcAft>
              <a:buClr>
                <a:srgbClr val="F95D0D"/>
              </a:buClr>
              <a:buSzPct val="80000"/>
              <a:buFont typeface="Lucida Grande"/>
              <a:buChar char="–"/>
              <a:tabLst/>
            </a:pPr>
            <a:r>
              <a:rPr lang="en-US" dirty="0" smtClean="0"/>
              <a:t>Third level</a:t>
            </a:r>
          </a:p>
          <a:p>
            <a:pPr marL="859536" marR="0" lvl="4" indent="-173736" algn="l" defTabSz="457200" rtl="0" eaLnBrk="1" fontAlgn="auto" latinLnBrk="0" hangingPunct="1">
              <a:lnSpc>
                <a:spcPct val="100000"/>
              </a:lnSpc>
              <a:spcBef>
                <a:spcPts val="300"/>
              </a:spcBef>
              <a:spcAft>
                <a:spcPts val="0"/>
              </a:spcAft>
              <a:buClr>
                <a:srgbClr val="F95D0D"/>
              </a:buClr>
              <a:buSzPct val="80000"/>
              <a:buFont typeface="Lucida Grande"/>
              <a:buChar char="–"/>
              <a:tabLst/>
            </a:pPr>
            <a:r>
              <a:rPr lang="en-US" dirty="0" smtClean="0"/>
              <a:t>Fourth level</a:t>
            </a:r>
          </a:p>
          <a:p>
            <a:pPr marL="859536" marR="0" lvl="4" indent="-173736" algn="l" defTabSz="457200" rtl="0" eaLnBrk="1" fontAlgn="auto" latinLnBrk="0" hangingPunct="1">
              <a:lnSpc>
                <a:spcPct val="100000"/>
              </a:lnSpc>
              <a:spcBef>
                <a:spcPts val="300"/>
              </a:spcBef>
              <a:spcAft>
                <a:spcPts val="0"/>
              </a:spcAft>
              <a:buClr>
                <a:srgbClr val="F95D0D"/>
              </a:buClr>
              <a:buSzPct val="80000"/>
              <a:buFont typeface="Lucida Grande"/>
              <a:buChar char="–"/>
              <a:tabLst/>
            </a:pPr>
            <a:r>
              <a:rPr lang="en-US" dirty="0" smtClean="0"/>
              <a:t>Fifth level</a:t>
            </a:r>
            <a:endParaRPr lang="en-US" dirty="0"/>
          </a:p>
        </p:txBody>
      </p:sp>
    </p:spTree>
  </p:cSld>
  <p:clrMapOvr>
    <a:masterClrMapping/>
  </p:clrMapOvr>
  <p:timing>
    <p:tnLst>
      <p:par>
        <p:cTn xmlns:p14="http://schemas.microsoft.com/office/powerpoint/2010/mai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IT_NewSection_external">
    <p:spTree>
      <p:nvGrpSpPr>
        <p:cNvPr id="1" name=""/>
        <p:cNvGrpSpPr/>
        <p:nvPr/>
      </p:nvGrpSpPr>
      <p:grpSpPr>
        <a:xfrm>
          <a:off x="0" y="0"/>
          <a:ext cx="0" cy="0"/>
          <a:chOff x="0" y="0"/>
          <a:chExt cx="0" cy="0"/>
        </a:xfrm>
      </p:grpSpPr>
      <p:sp>
        <p:nvSpPr>
          <p:cNvPr id="3" name="Rectangle 2"/>
          <p:cNvSpPr/>
          <p:nvPr userDrawn="1"/>
        </p:nvSpPr>
        <p:spPr>
          <a:xfrm>
            <a:off x="-3732" y="5495544"/>
            <a:ext cx="9147731" cy="1371600"/>
          </a:xfrm>
          <a:prstGeom prst="rect">
            <a:avLst/>
          </a:prstGeom>
          <a:solidFill>
            <a:schemeClr val="accent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7" name="Right Triangle 6"/>
          <p:cNvSpPr>
            <a:spLocks noChangeAspect="1"/>
          </p:cNvSpPr>
          <p:nvPr/>
        </p:nvSpPr>
        <p:spPr>
          <a:xfrm>
            <a:off x="25400" y="4125383"/>
            <a:ext cx="2774949" cy="2743200"/>
          </a:xfrm>
          <a:prstGeom prst="rtTriangle">
            <a:avLst/>
          </a:prstGeom>
          <a:solidFill>
            <a:schemeClr val="accent2">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4" name="Isosceles Triangle 3"/>
          <p:cNvSpPr/>
          <p:nvPr userDrawn="1"/>
        </p:nvSpPr>
        <p:spPr>
          <a:xfrm rot="5400000">
            <a:off x="-696054" y="4760557"/>
            <a:ext cx="2806701" cy="1422054"/>
          </a:xfrm>
          <a:custGeom>
            <a:avLst/>
            <a:gdLst>
              <a:gd name="connsiteX0" fmla="*/ 0 w 2753784"/>
              <a:gd name="connsiteY0" fmla="*/ 1422051 h 1422051"/>
              <a:gd name="connsiteX1" fmla="*/ 1376892 w 2753784"/>
              <a:gd name="connsiteY1" fmla="*/ 0 h 1422051"/>
              <a:gd name="connsiteX2" fmla="*/ 2753784 w 2753784"/>
              <a:gd name="connsiteY2" fmla="*/ 1422051 h 1422051"/>
              <a:gd name="connsiteX3" fmla="*/ 0 w 2753784"/>
              <a:gd name="connsiteY3" fmla="*/ 1422051 h 1422051"/>
              <a:gd name="connsiteX0" fmla="*/ 0 w 2806701"/>
              <a:gd name="connsiteY0" fmla="*/ 1422054 h 1422054"/>
              <a:gd name="connsiteX1" fmla="*/ 1429809 w 2806701"/>
              <a:gd name="connsiteY1" fmla="*/ 0 h 1422054"/>
              <a:gd name="connsiteX2" fmla="*/ 2806701 w 2806701"/>
              <a:gd name="connsiteY2" fmla="*/ 1422051 h 1422054"/>
              <a:gd name="connsiteX3" fmla="*/ 0 w 2806701"/>
              <a:gd name="connsiteY3" fmla="*/ 1422054 h 1422054"/>
            </a:gdLst>
            <a:ahLst/>
            <a:cxnLst>
              <a:cxn ang="0">
                <a:pos x="connsiteX0" y="connsiteY0"/>
              </a:cxn>
              <a:cxn ang="0">
                <a:pos x="connsiteX1" y="connsiteY1"/>
              </a:cxn>
              <a:cxn ang="0">
                <a:pos x="connsiteX2" y="connsiteY2"/>
              </a:cxn>
              <a:cxn ang="0">
                <a:pos x="connsiteX3" y="connsiteY3"/>
              </a:cxn>
            </a:cxnLst>
            <a:rect l="l" t="t" r="r" b="b"/>
            <a:pathLst>
              <a:path w="2806701" h="1422054">
                <a:moveTo>
                  <a:pt x="0" y="1422054"/>
                </a:moveTo>
                <a:lnTo>
                  <a:pt x="1429809" y="0"/>
                </a:lnTo>
                <a:lnTo>
                  <a:pt x="2806701" y="1422051"/>
                </a:lnTo>
                <a:lnTo>
                  <a:pt x="0" y="1422054"/>
                </a:lnTo>
                <a:close/>
              </a:path>
            </a:pathLst>
          </a:custGeom>
          <a:pattFill prst="dkHorz">
            <a:fgClr>
              <a:schemeClr val="accent6">
                <a:lumMod val="20000"/>
                <a:lumOff val="80000"/>
              </a:schemeClr>
            </a:fgClr>
            <a:bgClr>
              <a:srgbClr val="8CAABA"/>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00000"/>
              </a:solidFill>
            </a:endParaRPr>
          </a:p>
        </p:txBody>
      </p:sp>
      <p:sp>
        <p:nvSpPr>
          <p:cNvPr id="13" name="Title 1"/>
          <p:cNvSpPr>
            <a:spLocks noGrp="1"/>
          </p:cNvSpPr>
          <p:nvPr>
            <p:ph type="ctrTitle"/>
          </p:nvPr>
        </p:nvSpPr>
        <p:spPr>
          <a:xfrm>
            <a:off x="1418325" y="1676400"/>
            <a:ext cx="5410200" cy="1204306"/>
          </a:xfrm>
          <a:prstGeom prst="rect">
            <a:avLst/>
          </a:prstGeom>
        </p:spPr>
        <p:txBody>
          <a:bodyPr bIns="9144" anchor="b"/>
          <a:lstStyle>
            <a:lvl1pPr>
              <a:defRPr sz="3400"/>
            </a:lvl1pPr>
          </a:lstStyle>
          <a:p>
            <a:r>
              <a:rPr lang="en-US" dirty="0" smtClean="0"/>
              <a:t>Click to edit Master title style</a:t>
            </a:r>
            <a:endParaRPr lang="en-US" dirty="0"/>
          </a:p>
        </p:txBody>
      </p:sp>
      <p:sp>
        <p:nvSpPr>
          <p:cNvPr id="14" name="Subtitle 2"/>
          <p:cNvSpPr>
            <a:spLocks noGrp="1"/>
          </p:cNvSpPr>
          <p:nvPr>
            <p:ph type="subTitle" idx="1"/>
          </p:nvPr>
        </p:nvSpPr>
        <p:spPr>
          <a:xfrm rot="1089">
            <a:off x="1418376" y="2922090"/>
            <a:ext cx="5439636" cy="329259"/>
          </a:xfrm>
          <a:prstGeom prst="rect">
            <a:avLst/>
          </a:prstGeom>
        </p:spPr>
        <p:txBody>
          <a:bodyPr tIns="9144">
            <a:normAutofit/>
          </a:bodyPr>
          <a:lstStyle>
            <a:lvl1pPr marL="0" indent="0" algn="l">
              <a:buNone/>
              <a:defRPr kumimoji="0" lang="en-US" sz="1400" b="0" i="0" u="none" strike="noStrike" kern="1200" cap="all" spc="400" normalizeH="0" baseline="0" noProof="0" dirty="0" smtClean="0">
                <a:ln>
                  <a:noFill/>
                </a:ln>
                <a:solidFill>
                  <a:schemeClr val="accent6"/>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subtitle style</a:t>
            </a:r>
            <a:endParaRPr lang="en-US" dirty="0"/>
          </a:p>
        </p:txBody>
      </p:sp>
      <p:sp>
        <p:nvSpPr>
          <p:cNvPr id="10" name="Rectangle 9"/>
          <p:cNvSpPr/>
          <p:nvPr userDrawn="1"/>
        </p:nvSpPr>
        <p:spPr>
          <a:xfrm>
            <a:off x="7546604" y="6359104"/>
            <a:ext cx="1424940" cy="304800"/>
          </a:xfrm>
          <a:prstGeom prst="rect">
            <a:avLst/>
          </a:prstGeom>
          <a:solidFill>
            <a:schemeClr val="accent6"/>
          </a:solidFill>
          <a:ln>
            <a:noFill/>
          </a:ln>
          <a:effectLst>
            <a:outerShdw dist="23000" sx="1000" sy="1000" rotWithShape="0">
              <a:srgbClr val="000000"/>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2" name="Subtitle 2"/>
          <p:cNvSpPr txBox="1">
            <a:spLocks/>
          </p:cNvSpPr>
          <p:nvPr userDrawn="1"/>
        </p:nvSpPr>
        <p:spPr>
          <a:xfrm rot="1089">
            <a:off x="1427836" y="1346280"/>
            <a:ext cx="5430229" cy="329259"/>
          </a:xfrm>
          <a:prstGeom prst="rect">
            <a:avLst/>
          </a:prstGeom>
        </p:spPr>
        <p:txBody>
          <a:bodyPr vert="horz" lIns="0" tIns="9144" rIns="0" bIns="0" rtlCol="0">
            <a:noAutofit/>
          </a:bodyPr>
          <a:lstStyle>
            <a:lvl1pPr marL="0" marR="0" indent="0" algn="l" defTabSz="457200" rtl="0" eaLnBrk="1" fontAlgn="auto" latinLnBrk="0" hangingPunct="1">
              <a:lnSpc>
                <a:spcPct val="100000"/>
              </a:lnSpc>
              <a:spcBef>
                <a:spcPts val="300"/>
              </a:spcBef>
              <a:spcAft>
                <a:spcPts val="0"/>
              </a:spcAft>
              <a:buClr>
                <a:srgbClr val="F95D0D"/>
              </a:buClr>
              <a:buSzTx/>
              <a:buFont typeface="Arial"/>
              <a:buNone/>
              <a:tabLst/>
              <a:defRPr kumimoji="0" lang="en-US" sz="1400" b="0" i="0" u="none" strike="noStrike" kern="1200" cap="all" spc="400" normalizeH="0" baseline="0" noProof="0" dirty="0" smtClean="0">
                <a:ln>
                  <a:noFill/>
                </a:ln>
                <a:solidFill>
                  <a:schemeClr val="accent6"/>
                </a:solidFill>
                <a:effectLst/>
                <a:uLnTx/>
                <a:uFillTx/>
                <a:latin typeface="+mn-lt"/>
                <a:ea typeface="+mj-ea"/>
                <a:cs typeface="Tunga" pitchFamily="2"/>
              </a:defRPr>
            </a:lvl1pPr>
            <a:lvl2pPr marL="457200" marR="0" indent="0" algn="ctr" defTabSz="457200" rtl="0" eaLnBrk="1" fontAlgn="auto" latinLnBrk="0" hangingPunct="1">
              <a:lnSpc>
                <a:spcPct val="100000"/>
              </a:lnSpc>
              <a:spcBef>
                <a:spcPts val="300"/>
              </a:spcBef>
              <a:spcAft>
                <a:spcPts val="0"/>
              </a:spcAft>
              <a:buClr>
                <a:srgbClr val="F95D0D"/>
              </a:buClr>
              <a:buSzPct val="80000"/>
              <a:buFont typeface="Arial"/>
              <a:buNone/>
              <a:tabLst/>
              <a:defRPr sz="2200" kern="1200">
                <a:solidFill>
                  <a:schemeClr val="tx1">
                    <a:tint val="75000"/>
                  </a:schemeClr>
                </a:solidFill>
                <a:latin typeface="+mn-lt"/>
                <a:ea typeface="+mn-ea"/>
                <a:cs typeface="+mn-cs"/>
              </a:defRPr>
            </a:lvl2pPr>
            <a:lvl3pPr marL="914400" marR="0" indent="0" algn="ctr" defTabSz="457200" rtl="0" eaLnBrk="1" fontAlgn="auto" latinLnBrk="0" hangingPunct="1">
              <a:lnSpc>
                <a:spcPct val="100000"/>
              </a:lnSpc>
              <a:spcBef>
                <a:spcPts val="300"/>
              </a:spcBef>
              <a:spcAft>
                <a:spcPts val="0"/>
              </a:spcAft>
              <a:buClr>
                <a:srgbClr val="F95D0D"/>
              </a:buClr>
              <a:buSzPct val="80000"/>
              <a:buFont typeface="Arial"/>
              <a:buNone/>
              <a:tabLst/>
              <a:defRPr sz="2000" kern="1200">
                <a:solidFill>
                  <a:schemeClr val="tx1">
                    <a:tint val="75000"/>
                  </a:schemeClr>
                </a:solidFill>
                <a:latin typeface="+mn-lt"/>
                <a:ea typeface="+mn-ea"/>
                <a:cs typeface="+mn-cs"/>
              </a:defRPr>
            </a:lvl3pPr>
            <a:lvl4pPr marL="1371600" marR="0" indent="0" algn="ctr" defTabSz="457200" rtl="0" eaLnBrk="1" fontAlgn="auto" latinLnBrk="0" hangingPunct="1">
              <a:lnSpc>
                <a:spcPct val="100000"/>
              </a:lnSpc>
              <a:spcBef>
                <a:spcPts val="300"/>
              </a:spcBef>
              <a:spcAft>
                <a:spcPts val="0"/>
              </a:spcAft>
              <a:buClr>
                <a:srgbClr val="F95D0D"/>
              </a:buClr>
              <a:buSzPct val="80000"/>
              <a:buFont typeface="Arial"/>
              <a:buNone/>
              <a:tabLst/>
              <a:defRPr sz="1600" kern="1200">
                <a:solidFill>
                  <a:schemeClr val="tx1">
                    <a:tint val="75000"/>
                  </a:schemeClr>
                </a:solidFill>
                <a:latin typeface="+mn-lt"/>
                <a:ea typeface="+mn-ea"/>
                <a:cs typeface="+mn-cs"/>
              </a:defRPr>
            </a:lvl4pPr>
            <a:lvl5pPr marL="1828800" marR="0" indent="0" algn="ctr" defTabSz="457200" rtl="0" eaLnBrk="1" fontAlgn="auto" latinLnBrk="0" hangingPunct="1">
              <a:lnSpc>
                <a:spcPct val="100000"/>
              </a:lnSpc>
              <a:spcBef>
                <a:spcPts val="300"/>
              </a:spcBef>
              <a:spcAft>
                <a:spcPts val="0"/>
              </a:spcAft>
              <a:buClr>
                <a:srgbClr val="F95D0D"/>
              </a:buClr>
              <a:buSzPct val="80000"/>
              <a:buFont typeface="Arial"/>
              <a:buNone/>
              <a:tabLst/>
              <a:defRPr sz="1600" kern="1200">
                <a:solidFill>
                  <a:schemeClr val="tx1">
                    <a:tint val="75000"/>
                  </a:schemeClr>
                </a:solidFill>
                <a:latin typeface="+mn-lt"/>
                <a:ea typeface="+mn-ea"/>
                <a:cs typeface="+mn-cs"/>
              </a:defRPr>
            </a:lvl5pPr>
            <a:lvl6pPr marL="2286000" indent="0" algn="ctr" defTabSz="914400" rtl="0" eaLnBrk="1" latinLnBrk="0" hangingPunct="1">
              <a:spcBef>
                <a:spcPts val="300"/>
              </a:spcBef>
              <a:buClr>
                <a:schemeClr val="accent2"/>
              </a:buClr>
              <a:buFont typeface="Wingdings" pitchFamily="2" charset="2"/>
              <a:buNone/>
              <a:defRPr sz="1400" kern="1200">
                <a:solidFill>
                  <a:schemeClr val="tx1">
                    <a:tint val="75000"/>
                  </a:schemeClr>
                </a:solidFill>
                <a:latin typeface="+mn-lt"/>
                <a:ea typeface="+mn-ea"/>
                <a:cs typeface="+mn-cs"/>
              </a:defRPr>
            </a:lvl6pPr>
            <a:lvl7pPr marL="2743200" indent="0" algn="ctr" defTabSz="914400" rtl="0" eaLnBrk="1" latinLnBrk="0" hangingPunct="1">
              <a:spcBef>
                <a:spcPts val="300"/>
              </a:spcBef>
              <a:buClr>
                <a:schemeClr val="accent2"/>
              </a:buClr>
              <a:buFont typeface="Wingdings" pitchFamily="2" charset="2"/>
              <a:buNone/>
              <a:defRPr sz="1400" kern="1200">
                <a:solidFill>
                  <a:schemeClr val="tx1">
                    <a:tint val="75000"/>
                  </a:schemeClr>
                </a:solidFill>
                <a:latin typeface="+mn-lt"/>
                <a:ea typeface="+mn-ea"/>
                <a:cs typeface="+mn-cs"/>
              </a:defRPr>
            </a:lvl7pPr>
            <a:lvl8pPr marL="3200400" indent="0" algn="ctr" defTabSz="914400" rtl="0" eaLnBrk="1" latinLnBrk="0" hangingPunct="1">
              <a:spcBef>
                <a:spcPts val="300"/>
              </a:spcBef>
              <a:buClr>
                <a:schemeClr val="accent2"/>
              </a:buClr>
              <a:buFont typeface="Wingdings" pitchFamily="2" charset="2"/>
              <a:buNone/>
              <a:defRPr sz="1400" kern="1200">
                <a:solidFill>
                  <a:schemeClr val="tx1">
                    <a:tint val="75000"/>
                  </a:schemeClr>
                </a:solidFill>
                <a:latin typeface="+mn-lt"/>
                <a:ea typeface="+mn-ea"/>
                <a:cs typeface="+mn-cs"/>
              </a:defRPr>
            </a:lvl8pPr>
            <a:lvl9pPr marL="3657600" indent="0" algn="ctr" defTabSz="914400" rtl="0" eaLnBrk="1" latinLnBrk="0" hangingPunct="1">
              <a:spcBef>
                <a:spcPts val="300"/>
              </a:spcBef>
              <a:buClr>
                <a:schemeClr val="accent2"/>
              </a:buClr>
              <a:buFont typeface="Wingdings" pitchFamily="2" charset="2"/>
              <a:buNone/>
              <a:defRPr sz="1400" kern="1200">
                <a:solidFill>
                  <a:schemeClr val="tx1">
                    <a:tint val="75000"/>
                  </a:schemeClr>
                </a:solidFill>
                <a:latin typeface="+mn-lt"/>
                <a:ea typeface="+mn-ea"/>
                <a:cs typeface="+mn-cs"/>
              </a:defRPr>
            </a:lvl9pPr>
          </a:lstStyle>
          <a:p>
            <a:pPr defTabSz="914400">
              <a:spcBef>
                <a:spcPts val="0"/>
              </a:spcBef>
              <a:buClr>
                <a:schemeClr val="accent1"/>
              </a:buClr>
              <a:buSzPct val="100000"/>
              <a:buFont typeface="Arial" pitchFamily="34" charset="0"/>
              <a:buNone/>
              <a:defRPr/>
            </a:pPr>
            <a:r>
              <a:rPr lang="en-US" sz="2800" b="1" dirty="0" smtClean="0">
                <a:solidFill>
                  <a:schemeClr val="accent2"/>
                </a:solidFill>
                <a:latin typeface="+mj-lt"/>
              </a:rPr>
              <a:t>PSEG</a:t>
            </a:r>
            <a:r>
              <a:rPr lang="en-US" sz="2800" b="1" baseline="0" dirty="0" smtClean="0">
                <a:solidFill>
                  <a:schemeClr val="accent2"/>
                </a:solidFill>
                <a:latin typeface="+mj-lt"/>
              </a:rPr>
              <a:t> Long island</a:t>
            </a:r>
            <a:endParaRPr lang="en-US" sz="2800" b="1" dirty="0" smtClean="0">
              <a:solidFill>
                <a:schemeClr val="accent2"/>
              </a:solidFill>
              <a:latin typeface="+mj-lt"/>
            </a:endParaRPr>
          </a:p>
        </p:txBody>
      </p:sp>
      <p:cxnSp>
        <p:nvCxnSpPr>
          <p:cNvPr id="5" name="Straight Connector 4"/>
          <p:cNvCxnSpPr>
            <a:stCxn id="4" idx="0"/>
            <a:endCxn id="7" idx="5"/>
          </p:cNvCxnSpPr>
          <p:nvPr userDrawn="1"/>
        </p:nvCxnSpPr>
        <p:spPr>
          <a:xfrm>
            <a:off x="-3731" y="4068234"/>
            <a:ext cx="1416606" cy="1428749"/>
          </a:xfrm>
          <a:prstGeom prst="line">
            <a:avLst/>
          </a:prstGeom>
        </p:spPr>
        <p:style>
          <a:lnRef idx="1">
            <a:schemeClr val="dk1"/>
          </a:lnRef>
          <a:fillRef idx="0">
            <a:schemeClr val="dk1"/>
          </a:fillRef>
          <a:effectRef idx="0">
            <a:schemeClr val="dk1"/>
          </a:effectRef>
          <a:fontRef idx="minor">
            <a:schemeClr val="tx1"/>
          </a:fontRef>
        </p:style>
      </p:cxnSp>
      <p:cxnSp>
        <p:nvCxnSpPr>
          <p:cNvPr id="8" name="Straight Connector 7"/>
          <p:cNvCxnSpPr>
            <a:stCxn id="4" idx="1"/>
          </p:cNvCxnSpPr>
          <p:nvPr userDrawn="1"/>
        </p:nvCxnSpPr>
        <p:spPr>
          <a:xfrm flipH="1">
            <a:off x="0" y="5498043"/>
            <a:ext cx="1418324" cy="1376892"/>
          </a:xfrm>
          <a:prstGeom prst="line">
            <a:avLst/>
          </a:prstGeom>
        </p:spPr>
        <p:style>
          <a:lnRef idx="1">
            <a:schemeClr val="dk1"/>
          </a:lnRef>
          <a:fillRef idx="0">
            <a:schemeClr val="dk1"/>
          </a:fillRef>
          <a:effectRef idx="0">
            <a:schemeClr val="dk1"/>
          </a:effectRef>
          <a:fontRef idx="minor">
            <a:schemeClr val="tx1"/>
          </a:fontRef>
        </p:style>
      </p:cxnSp>
      <p:cxnSp>
        <p:nvCxnSpPr>
          <p:cNvPr id="18" name="Straight Connector 17"/>
          <p:cNvCxnSpPr>
            <a:stCxn id="7" idx="5"/>
            <a:endCxn id="7" idx="4"/>
          </p:cNvCxnSpPr>
          <p:nvPr userDrawn="1"/>
        </p:nvCxnSpPr>
        <p:spPr>
          <a:xfrm>
            <a:off x="1412875" y="5496983"/>
            <a:ext cx="1387474" cy="1371600"/>
          </a:xfrm>
          <a:prstGeom prst="line">
            <a:avLst/>
          </a:prstGeom>
        </p:spPr>
        <p:style>
          <a:lnRef idx="1">
            <a:schemeClr val="dk1"/>
          </a:lnRef>
          <a:fillRef idx="0">
            <a:schemeClr val="dk1"/>
          </a:fillRef>
          <a:effectRef idx="0">
            <a:schemeClr val="dk1"/>
          </a:effectRef>
          <a:fontRef idx="minor">
            <a:schemeClr val="tx1"/>
          </a:fontRef>
        </p:style>
      </p:cxnSp>
      <p:cxnSp>
        <p:nvCxnSpPr>
          <p:cNvPr id="20" name="Straight Connector 19"/>
          <p:cNvCxnSpPr>
            <a:stCxn id="4" idx="1"/>
          </p:cNvCxnSpPr>
          <p:nvPr userDrawn="1"/>
        </p:nvCxnSpPr>
        <p:spPr>
          <a:xfrm flipV="1">
            <a:off x="1418324" y="5495544"/>
            <a:ext cx="7725676" cy="2499"/>
          </a:xfrm>
          <a:prstGeom prst="line">
            <a:avLst/>
          </a:prstGeom>
          <a:ln w="3175"/>
        </p:spPr>
        <p:style>
          <a:lnRef idx="1">
            <a:schemeClr val="dk1"/>
          </a:lnRef>
          <a:fillRef idx="0">
            <a:schemeClr val="dk1"/>
          </a:fillRef>
          <a:effectRef idx="0">
            <a:schemeClr val="dk1"/>
          </a:effectRef>
          <a:fontRef idx="minor">
            <a:schemeClr val="tx1"/>
          </a:fontRef>
        </p:style>
      </p:cxnSp>
      <p:pic>
        <p:nvPicPr>
          <p:cNvPr id="2" name="Picture 2" descr="PSEG_tag_16_2c_w.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399212" y="6053138"/>
            <a:ext cx="1828800" cy="487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 Box 2"/>
          <p:cNvSpPr txBox="1">
            <a:spLocks noChangeArrowheads="1"/>
          </p:cNvSpPr>
          <p:nvPr userDrawn="1"/>
        </p:nvSpPr>
        <p:spPr bwMode="auto">
          <a:xfrm>
            <a:off x="7894637" y="6007100"/>
            <a:ext cx="893763" cy="447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smtClean="0">
                <a:ln>
                  <a:noFill/>
                </a:ln>
                <a:solidFill>
                  <a:srgbClr val="E36C0A"/>
                </a:solidFill>
                <a:effectLst/>
                <a:latin typeface="Garamond" pitchFamily="18" charset="0"/>
                <a:cs typeface="Arial" pitchFamily="34" charset="0"/>
              </a:rPr>
              <a:t>LONG</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smtClean="0">
                <a:ln>
                  <a:noFill/>
                </a:ln>
                <a:solidFill>
                  <a:srgbClr val="E36C0A"/>
                </a:solidFill>
                <a:effectLst/>
                <a:latin typeface="Garamond" pitchFamily="18" charset="0"/>
                <a:cs typeface="Arial" pitchFamily="34" charset="0"/>
              </a:rPr>
              <a:t>ISLAND</a:t>
            </a:r>
            <a:endParaRPr kumimoji="0" lang="en-US" altLang="en-US"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888943356"/>
      </p:ext>
    </p:extLst>
  </p:cSld>
  <p:clrMapOvr>
    <a:masterClrMapping/>
  </p:clrMapOvr>
  <p:timing>
    <p:tnLst>
      <p:par>
        <p:cTn xmlns:p14="http://schemas.microsoft.com/office/powerpoint/2010/mai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806500047"/>
      </p:ext>
    </p:extLst>
  </p:cSld>
  <p:clrMapOvr>
    <a:masterClrMapping/>
  </p:clrMapOvr>
  <p:timing>
    <p:tnLst>
      <p:par>
        <p:cTn xmlns:p14="http://schemas.microsoft.com/office/powerpoint/2010/mai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IT_NewSection_internal">
    <p:spTree>
      <p:nvGrpSpPr>
        <p:cNvPr id="1" name=""/>
        <p:cNvGrpSpPr/>
        <p:nvPr/>
      </p:nvGrpSpPr>
      <p:grpSpPr>
        <a:xfrm>
          <a:off x="0" y="0"/>
          <a:ext cx="0" cy="0"/>
          <a:chOff x="0" y="0"/>
          <a:chExt cx="0" cy="0"/>
        </a:xfrm>
      </p:grpSpPr>
      <p:sp>
        <p:nvSpPr>
          <p:cNvPr id="13" name="Title 1"/>
          <p:cNvSpPr>
            <a:spLocks noGrp="1"/>
          </p:cNvSpPr>
          <p:nvPr>
            <p:ph type="ctrTitle"/>
          </p:nvPr>
        </p:nvSpPr>
        <p:spPr>
          <a:xfrm>
            <a:off x="1418325" y="1676400"/>
            <a:ext cx="5410200" cy="1204306"/>
          </a:xfrm>
          <a:prstGeom prst="rect">
            <a:avLst/>
          </a:prstGeom>
        </p:spPr>
        <p:txBody>
          <a:bodyPr bIns="9144" anchor="b"/>
          <a:lstStyle>
            <a:lvl1pPr>
              <a:defRPr sz="3400"/>
            </a:lvl1pPr>
          </a:lstStyle>
          <a:p>
            <a:r>
              <a:rPr lang="en-US" smtClean="0"/>
              <a:t>Click to edit Master title style</a:t>
            </a:r>
            <a:endParaRPr lang="en-US" dirty="0"/>
          </a:p>
        </p:txBody>
      </p:sp>
      <p:sp>
        <p:nvSpPr>
          <p:cNvPr id="14" name="Subtitle 2"/>
          <p:cNvSpPr>
            <a:spLocks noGrp="1"/>
          </p:cNvSpPr>
          <p:nvPr>
            <p:ph type="subTitle" idx="1"/>
          </p:nvPr>
        </p:nvSpPr>
        <p:spPr>
          <a:xfrm rot="1089">
            <a:off x="1418376" y="2922086"/>
            <a:ext cx="5410145" cy="329259"/>
          </a:xfrm>
          <a:prstGeom prst="rect">
            <a:avLst/>
          </a:prstGeom>
        </p:spPr>
        <p:txBody>
          <a:bodyPr tIns="9144">
            <a:normAutofit/>
          </a:bodyPr>
          <a:lstStyle>
            <a:lvl1pPr marL="0" indent="0" algn="l">
              <a:buNone/>
              <a:defRPr kumimoji="0" lang="en-US" sz="1400" b="0" i="0" u="none" strike="noStrike" kern="1200" cap="all" spc="400" normalizeH="0" baseline="0" noProof="0" dirty="0" smtClean="0">
                <a:ln>
                  <a:noFill/>
                </a:ln>
                <a:solidFill>
                  <a:schemeClr val="accent6"/>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subtitle style</a:t>
            </a:r>
            <a:endParaRPr lang="en-US" dirty="0"/>
          </a:p>
        </p:txBody>
      </p:sp>
    </p:spTree>
    <p:extLst>
      <p:ext uri="{BB962C8B-B14F-4D97-AF65-F5344CB8AC3E}">
        <p14:creationId xmlns:p14="http://schemas.microsoft.com/office/powerpoint/2010/main" val="196123620"/>
      </p:ext>
    </p:extLst>
  </p:cSld>
  <p:clrMapOvr>
    <a:masterClrMapping/>
  </p:clrMapOvr>
  <p:timing>
    <p:tnLst>
      <p:par>
        <p:cTn xmlns:p14="http://schemas.microsoft.com/office/powerpoint/2010/mai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Rectangle 4"/>
          <p:cNvSpPr/>
          <p:nvPr userDrawn="1"/>
        </p:nvSpPr>
        <p:spPr>
          <a:xfrm>
            <a:off x="228600" y="868681"/>
            <a:ext cx="8747760" cy="45719"/>
          </a:xfrm>
          <a:prstGeom prst="rect">
            <a:avLst/>
          </a:prstGeom>
          <a:solidFill>
            <a:schemeClr val="accent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941585355"/>
      </p:ext>
    </p:extLst>
  </p:cSld>
  <p:clrMapOvr>
    <a:masterClrMapping/>
  </p:clrMapOvr>
  <p:timing>
    <p:tnLst>
      <p:par>
        <p:cTn xmlns:p14="http://schemas.microsoft.com/office/powerpoint/2010/mai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49190" y="365760"/>
            <a:ext cx="8574770" cy="548640"/>
          </a:xfrm>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ftr" sz="quarter" idx="11"/>
          </p:nvPr>
        </p:nvSpPr>
        <p:spPr>
          <a:xfrm>
            <a:off x="2819400" y="6457950"/>
            <a:ext cx="4876800" cy="476250"/>
          </a:xfrm>
          <a:prstGeom prst="rect">
            <a:avLst/>
          </a:prstGeom>
          <a:ln/>
        </p:spPr>
        <p:txBody>
          <a:bodyPr/>
          <a:lstStyle>
            <a:lvl1pPr>
              <a:defRPr sz="1200"/>
            </a:lvl1pPr>
          </a:lstStyle>
          <a:p>
            <a:pPr>
              <a:defRPr/>
            </a:pPr>
            <a:r>
              <a:rPr lang="en-US" dirty="0" smtClean="0"/>
              <a:t>Western Nassau RFP WebEx; February 11, 2016</a:t>
            </a:r>
            <a:endParaRPr lang="en-US" dirty="0"/>
          </a:p>
        </p:txBody>
      </p:sp>
      <p:sp>
        <p:nvSpPr>
          <p:cNvPr id="6" name="Rectangle 6"/>
          <p:cNvSpPr>
            <a:spLocks noGrp="1" noChangeArrowheads="1"/>
          </p:cNvSpPr>
          <p:nvPr>
            <p:ph type="sldNum" sz="quarter" idx="12"/>
          </p:nvPr>
        </p:nvSpPr>
        <p:spPr>
          <a:xfrm>
            <a:off x="6553200" y="6245225"/>
            <a:ext cx="2133600" cy="476250"/>
          </a:xfrm>
          <a:prstGeom prst="rect">
            <a:avLst/>
          </a:prstGeom>
          <a:ln/>
        </p:spPr>
        <p:txBody>
          <a:bodyPr/>
          <a:lstStyle>
            <a:lvl1pPr>
              <a:defRPr/>
            </a:lvl1pPr>
          </a:lstStyle>
          <a:p>
            <a:pPr>
              <a:defRPr/>
            </a:pPr>
            <a:r>
              <a:rPr lang="en-US" dirty="0" smtClean="0"/>
              <a:t>	</a:t>
            </a:r>
            <a:fld id="{CB51DB74-71EA-4414-939A-F87FE391BEEB}" type="slidenum">
              <a:rPr lang="en-US" smtClean="0"/>
              <a:pPr>
                <a:defRPr/>
              </a:pPr>
              <a:t>‹#›</a:t>
            </a:fld>
            <a:endParaRPr lang="en-US" dirty="0"/>
          </a:p>
        </p:txBody>
      </p:sp>
      <p:sp>
        <p:nvSpPr>
          <p:cNvPr id="7" name="TextBox 6"/>
          <p:cNvSpPr txBox="1"/>
          <p:nvPr userDrawn="1"/>
        </p:nvSpPr>
        <p:spPr>
          <a:xfrm>
            <a:off x="6955665" y="0"/>
            <a:ext cx="2209800" cy="307777"/>
          </a:xfrm>
          <a:prstGeom prst="rect">
            <a:avLst/>
          </a:prstGeom>
          <a:noFill/>
        </p:spPr>
        <p:txBody>
          <a:bodyPr wrap="square" rtlCol="0">
            <a:spAutoFit/>
          </a:bodyPr>
          <a:lstStyle/>
          <a:p>
            <a:r>
              <a:rPr lang="en-US" sz="1400" b="1" dirty="0" smtClean="0">
                <a:solidFill>
                  <a:srgbClr val="FF0000"/>
                </a:solidFill>
              </a:rPr>
              <a:t>Session is being recorded</a:t>
            </a:r>
            <a:endParaRPr lang="en-US" sz="1400" b="1" dirty="0">
              <a:solidFill>
                <a:srgbClr val="FF0000"/>
              </a:solidFill>
            </a:endParaRPr>
          </a:p>
        </p:txBody>
      </p:sp>
    </p:spTree>
    <p:extLst>
      <p:ext uri="{BB962C8B-B14F-4D97-AF65-F5344CB8AC3E}">
        <p14:creationId xmlns:p14="http://schemas.microsoft.com/office/powerpoint/2010/main" val="1759130094"/>
      </p:ext>
    </p:extLst>
  </p:cSld>
  <p:clrMapOvr>
    <a:masterClrMapping/>
  </p:clrMapOvr>
  <p:timing>
    <p:tnLst>
      <p:par>
        <p:cTn xmlns:p14="http://schemas.microsoft.com/office/powerpoint/2010/mai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theme" Target="../theme/theme1.xml"/><Relationship Id="rId10" Type="http://schemas.openxmlformats.org/officeDocument/2006/relationships/image" Target="../media/image3.emf"/><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Freeform 16"/>
          <p:cNvSpPr/>
          <p:nvPr/>
        </p:nvSpPr>
        <p:spPr>
          <a:xfrm>
            <a:off x="0" y="6400800"/>
            <a:ext cx="9144000" cy="457200"/>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pattFill prst="dkHorz">
            <a:fgClr>
              <a:schemeClr val="accent6">
                <a:lumMod val="40000"/>
                <a:lumOff val="60000"/>
              </a:schemeClr>
            </a:fgClr>
            <a:bgClr>
              <a:srgbClr val="8CAABA"/>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dirty="0">
              <a:solidFill>
                <a:srgbClr val="000000"/>
              </a:solidFill>
            </a:endParaRPr>
          </a:p>
        </p:txBody>
      </p:sp>
      <p:sp>
        <p:nvSpPr>
          <p:cNvPr id="18" name="Freeform 17"/>
          <p:cNvSpPr/>
          <p:nvPr/>
        </p:nvSpPr>
        <p:spPr>
          <a:xfrm>
            <a:off x="-2381" y="6322060"/>
            <a:ext cx="2423160" cy="54864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itle Placeholder 14"/>
          <p:cNvSpPr>
            <a:spLocks noGrp="1"/>
          </p:cNvSpPr>
          <p:nvPr>
            <p:ph type="title"/>
          </p:nvPr>
        </p:nvSpPr>
        <p:spPr>
          <a:xfrm>
            <a:off x="249190" y="365760"/>
            <a:ext cx="8574770" cy="548640"/>
          </a:xfrm>
          <a:prstGeom prst="rect">
            <a:avLst/>
          </a:prstGeom>
        </p:spPr>
        <p:txBody>
          <a:bodyPr vert="horz" lIns="0" tIns="0" rIns="0" bIns="0" rtlCol="0" anchor="t" anchorCtr="0">
            <a:noAutofit/>
          </a:bodyPr>
          <a:lstStyle/>
          <a:p>
            <a:r>
              <a:rPr lang="en-US" dirty="0" smtClean="0"/>
              <a:t>Click to edit Master title style</a:t>
            </a:r>
            <a:endParaRPr lang="en-US" dirty="0"/>
          </a:p>
        </p:txBody>
      </p:sp>
      <p:sp>
        <p:nvSpPr>
          <p:cNvPr id="16" name="Text Placeholder 15"/>
          <p:cNvSpPr>
            <a:spLocks noGrp="1"/>
          </p:cNvSpPr>
          <p:nvPr>
            <p:ph type="body" idx="1"/>
          </p:nvPr>
        </p:nvSpPr>
        <p:spPr>
          <a:xfrm>
            <a:off x="249190" y="1143000"/>
            <a:ext cx="8574770" cy="4846638"/>
          </a:xfrm>
          <a:prstGeom prst="rect">
            <a:avLst/>
          </a:prstGeom>
        </p:spPr>
        <p:txBody>
          <a:bodyPr vert="horz" lIns="0" tIns="0" rIns="0" bIns="0" rtlCol="0">
            <a:noAutofit/>
          </a:bodyPr>
          <a:lstStyle/>
          <a:p>
            <a:pPr marL="228600" marR="0" lvl="0" indent="-228600" algn="l" defTabSz="457200" rtl="0" eaLnBrk="1" fontAlgn="auto" latinLnBrk="0" hangingPunct="1">
              <a:lnSpc>
                <a:spcPct val="100000"/>
              </a:lnSpc>
              <a:spcBef>
                <a:spcPts val="300"/>
              </a:spcBef>
              <a:spcAft>
                <a:spcPts val="0"/>
              </a:spcAft>
              <a:buClr>
                <a:srgbClr val="F95D0D"/>
              </a:buClr>
              <a:buSzTx/>
              <a:buFont typeface="Arial"/>
              <a:buChar char="•"/>
              <a:tabLst/>
              <a:defRPr/>
            </a:pPr>
            <a:r>
              <a:rPr kumimoji="0" lang="en-US" sz="2400" b="0" i="0" u="none" strike="noStrike" kern="1200" cap="none" spc="0" normalizeH="0" baseline="0" noProof="0" dirty="0" smtClean="0">
                <a:ln>
                  <a:noFill/>
                </a:ln>
                <a:solidFill>
                  <a:srgbClr val="3C536F"/>
                </a:solidFill>
                <a:effectLst/>
                <a:uLnTx/>
                <a:uFillTx/>
                <a:latin typeface="+mn-lt"/>
                <a:ea typeface="+mn-ea"/>
                <a:cs typeface="Franklin Gothic Book"/>
              </a:rPr>
              <a:t>Click to edit Master text styles</a:t>
            </a:r>
          </a:p>
          <a:p>
            <a:pPr marL="457200" marR="0" lvl="1" indent="-228600" algn="l" defTabSz="457200" rtl="0" eaLnBrk="1" fontAlgn="auto" latinLnBrk="0" hangingPunct="1">
              <a:lnSpc>
                <a:spcPct val="100000"/>
              </a:lnSpc>
              <a:spcBef>
                <a:spcPts val="300"/>
              </a:spcBef>
              <a:spcAft>
                <a:spcPts val="0"/>
              </a:spcAft>
              <a:buClr>
                <a:srgbClr val="F95D0D"/>
              </a:buClr>
              <a:buSzPct val="80000"/>
              <a:buFont typeface="Arial"/>
              <a:buChar char="–"/>
              <a:tabLst/>
              <a:defRPr/>
            </a:pPr>
            <a:r>
              <a:rPr kumimoji="0" lang="en-US" sz="2200" b="0" i="0" u="none" strike="noStrike" kern="1200" cap="none" spc="0" normalizeH="0" baseline="0" noProof="0" dirty="0" smtClean="0">
                <a:ln>
                  <a:noFill/>
                </a:ln>
                <a:solidFill>
                  <a:srgbClr val="3C536F"/>
                </a:solidFill>
                <a:effectLst/>
                <a:uLnTx/>
                <a:uFillTx/>
                <a:latin typeface="+mn-lt"/>
                <a:ea typeface="+mn-ea"/>
                <a:cs typeface="Franklin Gothic Book"/>
              </a:rPr>
              <a:t>Second level</a:t>
            </a:r>
          </a:p>
          <a:p>
            <a:pPr marL="685800" marR="0" lvl="2" indent="-228600" algn="l" defTabSz="457200" rtl="0" eaLnBrk="1" fontAlgn="auto" latinLnBrk="0" hangingPunct="1">
              <a:lnSpc>
                <a:spcPct val="100000"/>
              </a:lnSpc>
              <a:spcBef>
                <a:spcPts val="300"/>
              </a:spcBef>
              <a:spcAft>
                <a:spcPts val="0"/>
              </a:spcAft>
              <a:buClr>
                <a:srgbClr val="F95D0D"/>
              </a:buClr>
              <a:buSzPct val="80000"/>
              <a:buFont typeface="Arial"/>
              <a:buChar char="•"/>
              <a:tabLst/>
              <a:defRPr/>
            </a:pPr>
            <a:r>
              <a:rPr kumimoji="0" lang="en-US" sz="2000" b="0" i="0" u="none" strike="noStrike" kern="1200" cap="none" spc="0" normalizeH="0" baseline="0" noProof="0" dirty="0" smtClean="0">
                <a:ln>
                  <a:noFill/>
                </a:ln>
                <a:solidFill>
                  <a:srgbClr val="3C536F"/>
                </a:solidFill>
                <a:effectLst/>
                <a:uLnTx/>
                <a:uFillTx/>
                <a:latin typeface="+mn-lt"/>
                <a:ea typeface="+mn-ea"/>
                <a:cs typeface="Franklin Gothic Book"/>
              </a:rPr>
              <a:t>Third level</a:t>
            </a:r>
          </a:p>
          <a:p>
            <a:pPr marL="914400" marR="0" lvl="3" indent="-228600" algn="l" defTabSz="457200" rtl="0" eaLnBrk="1" fontAlgn="auto" latinLnBrk="0" hangingPunct="1">
              <a:lnSpc>
                <a:spcPct val="100000"/>
              </a:lnSpc>
              <a:spcBef>
                <a:spcPts val="300"/>
              </a:spcBef>
              <a:spcAft>
                <a:spcPts val="0"/>
              </a:spcAft>
              <a:buClr>
                <a:srgbClr val="F95D0D"/>
              </a:buClr>
              <a:buSzPct val="80000"/>
              <a:buFont typeface="Arial"/>
              <a:buChar char="–"/>
              <a:tabLst/>
              <a:defRPr/>
            </a:pPr>
            <a:r>
              <a:rPr kumimoji="0" lang="en-US" sz="1800" b="0" i="0" u="none" strike="noStrike" kern="1200" cap="none" spc="0" normalizeH="0" baseline="0" noProof="0" dirty="0" smtClean="0">
                <a:ln>
                  <a:noFill/>
                </a:ln>
                <a:solidFill>
                  <a:srgbClr val="3C536F"/>
                </a:solidFill>
                <a:effectLst/>
                <a:uLnTx/>
                <a:uFillTx/>
                <a:latin typeface="+mn-lt"/>
                <a:ea typeface="+mn-ea"/>
                <a:cs typeface="Franklin Gothic Book"/>
              </a:rPr>
              <a:t>Fourth level</a:t>
            </a:r>
          </a:p>
          <a:p>
            <a:pPr lvl="4"/>
            <a:r>
              <a:rPr lang="en-US" dirty="0" smtClean="0"/>
              <a:t>Fifth level</a:t>
            </a:r>
            <a:endParaRPr lang="en-US" dirty="0"/>
          </a:p>
        </p:txBody>
      </p:sp>
      <p:sp>
        <p:nvSpPr>
          <p:cNvPr id="10" name="Delay 9"/>
          <p:cNvSpPr/>
          <p:nvPr/>
        </p:nvSpPr>
        <p:spPr>
          <a:xfrm flipH="1">
            <a:off x="8599488" y="6400800"/>
            <a:ext cx="544512" cy="457200"/>
          </a:xfrm>
          <a:prstGeom prst="flowChartDelay">
            <a:avLst/>
          </a:prstGeom>
          <a:solidFill>
            <a:srgbClr val="8CAABA"/>
          </a:solidFill>
          <a:ln w="3175" cmpd="sng">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fld id="{162F1D00-BD13-4404-86B0-79703945A0A7}" type="slidenum">
              <a:rPr lang="en-US" sz="1000" smtClean="0">
                <a:solidFill>
                  <a:schemeClr val="bg1"/>
                </a:solidFill>
              </a:rPr>
              <a:pPr algn="ctr"/>
              <a:t>‹#›</a:t>
            </a:fld>
            <a:endParaRPr lang="en-US" sz="1000" dirty="0">
              <a:solidFill>
                <a:schemeClr val="bg1"/>
              </a:solidFill>
            </a:endParaRPr>
          </a:p>
        </p:txBody>
      </p:sp>
      <p:pic>
        <p:nvPicPr>
          <p:cNvPr id="2050" name="Picture 18" descr="PSEG_16_w.eps"/>
          <p:cNvPicPr>
            <a:picLocks noChangeAspect="1" noChangeArrowheads="1"/>
          </p:cNvPicPr>
          <p:nvPr userDrawn="1"/>
        </p:nvPicPr>
        <p:blipFill>
          <a:blip r:embed="rId10" cstate="email">
            <a:extLst>
              <a:ext uri="{28A0092B-C50C-407E-A947-70E740481C1C}">
                <a14:useLocalDpi xmlns:a14="http://schemas.microsoft.com/office/drawing/2010/main" val="0"/>
              </a:ext>
            </a:extLst>
          </a:blip>
          <a:srcRect/>
          <a:stretch>
            <a:fillRect/>
          </a:stretch>
        </p:blipFill>
        <p:spPr bwMode="auto">
          <a:xfrm>
            <a:off x="127000" y="6492875"/>
            <a:ext cx="1031875" cy="257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 Box 2"/>
          <p:cNvSpPr txBox="1">
            <a:spLocks noChangeArrowheads="1"/>
          </p:cNvSpPr>
          <p:nvPr userDrawn="1"/>
        </p:nvSpPr>
        <p:spPr bwMode="auto">
          <a:xfrm>
            <a:off x="1117600" y="6435725"/>
            <a:ext cx="757238" cy="447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smtClean="0">
                <a:ln>
                  <a:noFill/>
                </a:ln>
                <a:solidFill>
                  <a:srgbClr val="FFFFFF"/>
                </a:solidFill>
                <a:effectLst/>
                <a:latin typeface="Garamond" pitchFamily="18" charset="0"/>
                <a:cs typeface="Arial" pitchFamily="34" charset="0"/>
              </a:rPr>
              <a:t>LONG</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smtClean="0">
                <a:ln>
                  <a:noFill/>
                </a:ln>
                <a:solidFill>
                  <a:srgbClr val="FFFFFF"/>
                </a:solidFill>
                <a:effectLst/>
                <a:latin typeface="Garamond" pitchFamily="18" charset="0"/>
                <a:cs typeface="Arial" pitchFamily="34" charset="0"/>
              </a:rPr>
              <a:t>ISLAND</a:t>
            </a:r>
            <a:endParaRPr kumimoji="0" lang="en-US" altLang="en-US" sz="18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4" name="Straight Connector 3"/>
          <p:cNvCxnSpPr/>
          <p:nvPr userDrawn="1"/>
        </p:nvCxnSpPr>
        <p:spPr>
          <a:xfrm>
            <a:off x="249190" y="863600"/>
            <a:ext cx="8574770" cy="0"/>
          </a:xfrm>
          <a:prstGeom prst="line">
            <a:avLst/>
          </a:prstGeom>
        </p:spPr>
        <p:style>
          <a:lnRef idx="2">
            <a:schemeClr val="accent1"/>
          </a:lnRef>
          <a:fillRef idx="0">
            <a:schemeClr val="accent1"/>
          </a:fillRef>
          <a:effectRef idx="1">
            <a:schemeClr val="accent1"/>
          </a:effectRef>
          <a:fontRef idx="minor">
            <a:schemeClr val="tx1"/>
          </a:fontRef>
        </p:style>
      </p:cxnSp>
      <p:sp>
        <p:nvSpPr>
          <p:cNvPr id="11" name="Rectangle 10"/>
          <p:cNvSpPr/>
          <p:nvPr userDrawn="1"/>
        </p:nvSpPr>
        <p:spPr>
          <a:xfrm>
            <a:off x="3492393" y="6482325"/>
            <a:ext cx="3569035" cy="276999"/>
          </a:xfrm>
          <a:prstGeom prst="rect">
            <a:avLst/>
          </a:prstGeom>
        </p:spPr>
        <p:txBody>
          <a:bodyPr wrap="square">
            <a:spAutoFit/>
          </a:bodyPr>
          <a:lstStyle/>
          <a:p>
            <a:pPr>
              <a:defRPr/>
            </a:pPr>
            <a:r>
              <a:rPr lang="en-US" sz="1200" dirty="0" smtClean="0"/>
              <a:t>Western Nassau RFP WebEx; February 11, 2016</a:t>
            </a:r>
            <a:endParaRPr lang="en-US" sz="1200" dirty="0"/>
          </a:p>
        </p:txBody>
      </p:sp>
    </p:spTree>
  </p:cSld>
  <p:clrMap bg1="lt1" tx1="dk1" bg2="lt2" tx2="dk2" accent1="accent1" accent2="accent2" accent3="accent3" accent4="accent4" accent5="accent5" accent6="accent6" hlink="hlink" folHlink="folHlink"/>
  <p:sldLayoutIdLst>
    <p:sldLayoutId id="2147483943" r:id="rId1"/>
    <p:sldLayoutId id="2147483896" r:id="rId2"/>
    <p:sldLayoutId id="2147483876" r:id="rId3"/>
    <p:sldLayoutId id="2147483916" r:id="rId4"/>
    <p:sldLayoutId id="2147483959" r:id="rId5"/>
    <p:sldLayoutId id="2147483914" r:id="rId6"/>
    <p:sldLayoutId id="2147483955" r:id="rId7"/>
    <p:sldLayoutId id="2147483958" r:id="rId8"/>
  </p:sldLayoutIdLst>
  <p:timing>
    <p:tnLst>
      <p:par>
        <p:cTn xmlns:p14="http://schemas.microsoft.com/office/powerpoint/2010/main" id="1" dur="indefinite" restart="never" nodeType="tmRoot"/>
      </p:par>
    </p:tnLst>
  </p:timing>
  <p:hf sldNum="0" hdr="0" dt="0"/>
  <p:txStyles>
    <p:titleStyle>
      <a:lvl1pPr algn="l" defTabSz="914400" rtl="0" eaLnBrk="1" latinLnBrk="0" hangingPunct="1">
        <a:spcBef>
          <a:spcPct val="0"/>
        </a:spcBef>
        <a:buNone/>
        <a:defRPr sz="2400" kern="1200" cap="none" baseline="0">
          <a:solidFill>
            <a:schemeClr val="accent6">
              <a:lumMod val="75000"/>
            </a:schemeClr>
          </a:solidFill>
          <a:latin typeface="+mj-lt"/>
          <a:ea typeface="+mj-ea"/>
          <a:cs typeface="+mj-cs"/>
        </a:defRPr>
      </a:lvl1pPr>
    </p:titleStyle>
    <p:bodyStyle>
      <a:lvl1pPr marL="228600" marR="0" indent="-228600" algn="l" defTabSz="457200" rtl="0" eaLnBrk="1" fontAlgn="auto" latinLnBrk="0" hangingPunct="1">
        <a:lnSpc>
          <a:spcPct val="100000"/>
        </a:lnSpc>
        <a:spcBef>
          <a:spcPts val="300"/>
        </a:spcBef>
        <a:spcAft>
          <a:spcPts val="0"/>
        </a:spcAft>
        <a:buClr>
          <a:srgbClr val="F95D0D"/>
        </a:buClr>
        <a:buSzTx/>
        <a:buFont typeface="Arial"/>
        <a:buChar char="•"/>
        <a:tabLst/>
        <a:defRPr sz="2400" b="0" kern="1200">
          <a:solidFill>
            <a:srgbClr val="3C536F"/>
          </a:solidFill>
          <a:latin typeface="+mn-lt"/>
          <a:ea typeface="+mn-ea"/>
          <a:cs typeface="+mn-cs"/>
        </a:defRPr>
      </a:lvl1pPr>
      <a:lvl2pPr marL="457200" marR="0" indent="-228600" algn="l" defTabSz="457200" rtl="0" eaLnBrk="1" fontAlgn="auto" latinLnBrk="0" hangingPunct="1">
        <a:lnSpc>
          <a:spcPct val="100000"/>
        </a:lnSpc>
        <a:spcBef>
          <a:spcPts val="300"/>
        </a:spcBef>
        <a:spcAft>
          <a:spcPts val="0"/>
        </a:spcAft>
        <a:buClr>
          <a:srgbClr val="F95D0D"/>
        </a:buClr>
        <a:buSzPct val="80000"/>
        <a:buFont typeface="Arial"/>
        <a:buChar char="–"/>
        <a:tabLst/>
        <a:defRPr sz="2200" kern="1200">
          <a:solidFill>
            <a:srgbClr val="3C536F"/>
          </a:solidFill>
          <a:latin typeface="+mn-lt"/>
          <a:ea typeface="+mn-ea"/>
          <a:cs typeface="+mn-cs"/>
        </a:defRPr>
      </a:lvl2pPr>
      <a:lvl3pPr marL="685800" marR="0" indent="-228600" algn="l" defTabSz="457200" rtl="0" eaLnBrk="1" fontAlgn="auto" latinLnBrk="0" hangingPunct="1">
        <a:lnSpc>
          <a:spcPct val="100000"/>
        </a:lnSpc>
        <a:spcBef>
          <a:spcPts val="300"/>
        </a:spcBef>
        <a:spcAft>
          <a:spcPts val="0"/>
        </a:spcAft>
        <a:buClr>
          <a:srgbClr val="F95D0D"/>
        </a:buClr>
        <a:buSzPct val="80000"/>
        <a:buFont typeface="Arial"/>
        <a:buChar char="•"/>
        <a:tabLst/>
        <a:defRPr sz="2000" kern="1200">
          <a:solidFill>
            <a:srgbClr val="3C536F"/>
          </a:solidFill>
          <a:latin typeface="+mn-lt"/>
          <a:ea typeface="+mn-ea"/>
          <a:cs typeface="+mn-cs"/>
        </a:defRPr>
      </a:lvl3pPr>
      <a:lvl4pPr marL="914400" marR="0" indent="-228600" algn="l" defTabSz="457200" rtl="0" eaLnBrk="1" fontAlgn="auto" latinLnBrk="0" hangingPunct="1">
        <a:lnSpc>
          <a:spcPct val="100000"/>
        </a:lnSpc>
        <a:spcBef>
          <a:spcPts val="300"/>
        </a:spcBef>
        <a:spcAft>
          <a:spcPts val="0"/>
        </a:spcAft>
        <a:buClr>
          <a:srgbClr val="F95D0D"/>
        </a:buClr>
        <a:buSzPct val="80000"/>
        <a:buFont typeface="Arial"/>
        <a:buChar char="–"/>
        <a:tabLst/>
        <a:defRPr sz="1600" kern="1200">
          <a:solidFill>
            <a:srgbClr val="3C536F"/>
          </a:solidFill>
          <a:latin typeface="+mn-lt"/>
          <a:ea typeface="+mn-ea"/>
          <a:cs typeface="+mn-cs"/>
        </a:defRPr>
      </a:lvl4pPr>
      <a:lvl5pPr marL="1143000" marR="0" indent="-228600" algn="l" defTabSz="457200" rtl="0" eaLnBrk="1" fontAlgn="auto" latinLnBrk="0" hangingPunct="1">
        <a:lnSpc>
          <a:spcPct val="100000"/>
        </a:lnSpc>
        <a:spcBef>
          <a:spcPts val="300"/>
        </a:spcBef>
        <a:spcAft>
          <a:spcPts val="0"/>
        </a:spcAft>
        <a:buClr>
          <a:srgbClr val="F95D0D"/>
        </a:buClr>
        <a:buSzPct val="80000"/>
        <a:buFont typeface="Arial"/>
        <a:buChar char="•"/>
        <a:tabLst/>
        <a:defRPr sz="1600" kern="1200">
          <a:solidFill>
            <a:srgbClr val="3C536F"/>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5.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hyperlink" Target="http://www.pseglirenrfp.com/QandA.htm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smtClean="0">
                <a:ea typeface="ＭＳ Ｐゴシック" pitchFamily="34" charset="-128"/>
              </a:rPr>
              <a:t>WebEx Discussion Format</a:t>
            </a:r>
            <a:endParaRPr lang="en-US" dirty="0"/>
          </a:p>
        </p:txBody>
      </p:sp>
      <p:sp>
        <p:nvSpPr>
          <p:cNvPr id="3" name="Content Placeholder 2"/>
          <p:cNvSpPr>
            <a:spLocks noGrp="1"/>
          </p:cNvSpPr>
          <p:nvPr>
            <p:ph idx="1"/>
          </p:nvPr>
        </p:nvSpPr>
        <p:spPr>
          <a:xfrm>
            <a:off x="533400" y="1219200"/>
            <a:ext cx="8001000" cy="4572000"/>
          </a:xfrm>
        </p:spPr>
        <p:txBody>
          <a:bodyPr/>
          <a:lstStyle/>
          <a:p>
            <a:pPr>
              <a:spcBef>
                <a:spcPts val="600"/>
              </a:spcBef>
            </a:pPr>
            <a:r>
              <a:rPr lang="en-US" sz="2000" dirty="0" smtClean="0"/>
              <a:t>All attendees will be on mute upon entry to the Webinar</a:t>
            </a:r>
          </a:p>
          <a:p>
            <a:pPr>
              <a:spcBef>
                <a:spcPts val="600"/>
              </a:spcBef>
            </a:pPr>
            <a:r>
              <a:rPr lang="en-US" sz="2000" dirty="0"/>
              <a:t>Questions will be entertained during the discussion when the PSEG Long Island representative pauses and solicits questions, typically at the end of each topic</a:t>
            </a:r>
          </a:p>
          <a:p>
            <a:pPr marL="747713" lvl="1" indent="-284163">
              <a:spcBef>
                <a:spcPts val="600"/>
              </a:spcBef>
            </a:pPr>
            <a:r>
              <a:rPr lang="en-US" sz="1800" dirty="0" smtClean="0"/>
              <a:t>Click the ‘Raise Hand’ button to request to speak</a:t>
            </a:r>
          </a:p>
          <a:p>
            <a:pPr marL="747713" lvl="1" indent="-284163">
              <a:spcBef>
                <a:spcPts val="600"/>
              </a:spcBef>
            </a:pPr>
            <a:r>
              <a:rPr lang="en-US" sz="1800" dirty="0" smtClean="0"/>
              <a:t>If your question has been answered click again to remove request </a:t>
            </a:r>
          </a:p>
          <a:p>
            <a:pPr>
              <a:spcBef>
                <a:spcPts val="600"/>
              </a:spcBef>
            </a:pPr>
            <a:r>
              <a:rPr lang="en-US" sz="2000" dirty="0" smtClean="0"/>
              <a:t>PSEG Long Island will conduct the presentation that is </a:t>
            </a:r>
            <a:r>
              <a:rPr lang="en-US" sz="2000" dirty="0"/>
              <a:t>anticipated to last about an </a:t>
            </a:r>
            <a:r>
              <a:rPr lang="en-US" sz="2000" dirty="0" smtClean="0"/>
              <a:t>hour</a:t>
            </a:r>
            <a:endParaRPr lang="en-US" sz="2000" dirty="0"/>
          </a:p>
          <a:p>
            <a:pPr marL="747713" lvl="1" indent="-284163">
              <a:spcBef>
                <a:spcPts val="600"/>
              </a:spcBef>
            </a:pPr>
            <a:r>
              <a:rPr lang="en-US" sz="1800" dirty="0"/>
              <a:t>The presentation will be followed by an open question </a:t>
            </a:r>
            <a:r>
              <a:rPr lang="en-US" sz="1800" dirty="0" smtClean="0"/>
              <a:t>period</a:t>
            </a:r>
            <a:endParaRPr lang="en-US" sz="1800" dirty="0"/>
          </a:p>
          <a:p>
            <a:pPr marL="747713" lvl="1" indent="-284163">
              <a:spcBef>
                <a:spcPts val="600"/>
              </a:spcBef>
            </a:pPr>
            <a:r>
              <a:rPr lang="en-US" sz="1800" dirty="0"/>
              <a:t>The WebEx may extend beyond the 2-hour limit if </a:t>
            </a:r>
            <a:r>
              <a:rPr lang="en-US" sz="1800" dirty="0" smtClean="0"/>
              <a:t>needed</a:t>
            </a:r>
            <a:endParaRPr lang="en-US" sz="1800" dirty="0"/>
          </a:p>
          <a:p>
            <a:pPr>
              <a:spcBef>
                <a:spcPts val="600"/>
              </a:spcBef>
            </a:pPr>
            <a:r>
              <a:rPr lang="en-US" sz="2000" dirty="0" smtClean="0"/>
              <a:t>Questioners may announce themselves or remain anonymous</a:t>
            </a:r>
          </a:p>
          <a:p>
            <a:pPr>
              <a:spcBef>
                <a:spcPts val="600"/>
              </a:spcBef>
            </a:pPr>
            <a:r>
              <a:rPr lang="en-US" sz="2000" dirty="0" smtClean="0"/>
              <a:t>The presentation deck will be posted on the RFP website following the WebEx</a:t>
            </a:r>
          </a:p>
          <a:p>
            <a:pPr>
              <a:spcAft>
                <a:spcPts val="2400"/>
              </a:spcAft>
            </a:pPr>
            <a:endParaRPr lang="en-US" sz="2150" dirty="0"/>
          </a:p>
        </p:txBody>
      </p:sp>
    </p:spTree>
    <p:extLst>
      <p:ext uri="{BB962C8B-B14F-4D97-AF65-F5344CB8AC3E}">
        <p14:creationId xmlns:p14="http://schemas.microsoft.com/office/powerpoint/2010/main" val="3524855265"/>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9190" y="381000"/>
            <a:ext cx="8574770" cy="609600"/>
          </a:xfrm>
        </p:spPr>
        <p:txBody>
          <a:bodyPr/>
          <a:lstStyle/>
          <a:p>
            <a:r>
              <a:rPr lang="en-US" dirty="0"/>
              <a:t>Selected RFP Discussion </a:t>
            </a:r>
            <a:r>
              <a:rPr lang="en-US" dirty="0" smtClean="0"/>
              <a:t>Topics: Product Definition</a:t>
            </a:r>
            <a:endParaRPr lang="en-US" sz="2400" dirty="0">
              <a:solidFill>
                <a:schemeClr val="accent2">
                  <a:lumMod val="75000"/>
                </a:schemeClr>
              </a:solidFill>
            </a:endParaRPr>
          </a:p>
        </p:txBody>
      </p:sp>
      <p:sp>
        <p:nvSpPr>
          <p:cNvPr id="3" name="Content Placeholder 2"/>
          <p:cNvSpPr>
            <a:spLocks noGrp="1"/>
          </p:cNvSpPr>
          <p:nvPr>
            <p:ph idx="1"/>
          </p:nvPr>
        </p:nvSpPr>
        <p:spPr>
          <a:xfrm>
            <a:off x="373412" y="990600"/>
            <a:ext cx="8465788" cy="5410200"/>
          </a:xfrm>
        </p:spPr>
        <p:txBody>
          <a:bodyPr/>
          <a:lstStyle/>
          <a:p>
            <a:pPr>
              <a:spcBef>
                <a:spcPts val="0"/>
              </a:spcBef>
              <a:spcAft>
                <a:spcPts val="600"/>
              </a:spcAft>
            </a:pPr>
            <a:r>
              <a:rPr lang="en-US" sz="1900" dirty="0" smtClean="0"/>
              <a:t>Technologies may include conventional </a:t>
            </a:r>
            <a:r>
              <a:rPr lang="en-US" sz="1900" dirty="0"/>
              <a:t>generation, energy efficiency, demand response, distributed energy resources, energy storage, and </a:t>
            </a:r>
            <a:r>
              <a:rPr lang="en-US" sz="1900" dirty="0" smtClean="0"/>
              <a:t>renewables.</a:t>
            </a:r>
          </a:p>
          <a:p>
            <a:pPr>
              <a:spcBef>
                <a:spcPts val="0"/>
              </a:spcBef>
              <a:spcAft>
                <a:spcPts val="600"/>
              </a:spcAft>
            </a:pPr>
            <a:r>
              <a:rPr lang="en-US" sz="1900" dirty="0"/>
              <a:t>Power</a:t>
            </a:r>
            <a:r>
              <a:rPr lang="en-US" sz="1900" dirty="0" smtClean="0">
                <a:solidFill>
                  <a:srgbClr val="008000"/>
                </a:solidFill>
              </a:rPr>
              <a:t> </a:t>
            </a:r>
            <a:r>
              <a:rPr lang="en-US" sz="1900" dirty="0" smtClean="0"/>
              <a:t>production </a:t>
            </a:r>
            <a:r>
              <a:rPr lang="en-US" sz="1900" dirty="0"/>
              <a:t>resources must meet the requirements and specifications described in Appendix B</a:t>
            </a:r>
            <a:r>
              <a:rPr lang="en-US" sz="1900" dirty="0" smtClean="0"/>
              <a:t>. For example:</a:t>
            </a:r>
            <a:endParaRPr lang="en-US" sz="1900" dirty="0"/>
          </a:p>
          <a:p>
            <a:pPr marL="747713" lvl="1" indent="-284163">
              <a:spcBef>
                <a:spcPts val="0"/>
              </a:spcBef>
              <a:spcAft>
                <a:spcPts val="600"/>
              </a:spcAft>
            </a:pPr>
            <a:r>
              <a:rPr lang="en-US" sz="1700" dirty="0"/>
              <a:t>The minimum amount of power </a:t>
            </a:r>
            <a:r>
              <a:rPr lang="en-US" sz="1700" dirty="0"/>
              <a:t>production </a:t>
            </a:r>
            <a:r>
              <a:rPr lang="en-US" sz="1700" dirty="0"/>
              <a:t>resources </a:t>
            </a:r>
            <a:r>
              <a:rPr lang="en-US" sz="1700" dirty="0"/>
              <a:t>must be available all hours and all days in a year without any limitations </a:t>
            </a:r>
            <a:r>
              <a:rPr lang="en-US" sz="1700" dirty="0"/>
              <a:t>to specific hours in a </a:t>
            </a:r>
            <a:r>
              <a:rPr lang="en-US" sz="1700" dirty="0" smtClean="0"/>
              <a:t>day.</a:t>
            </a:r>
          </a:p>
          <a:p>
            <a:pPr>
              <a:spcBef>
                <a:spcPts val="0"/>
              </a:spcBef>
              <a:spcAft>
                <a:spcPts val="600"/>
              </a:spcAft>
            </a:pPr>
            <a:r>
              <a:rPr lang="en-US" sz="1900" dirty="0" smtClean="0"/>
              <a:t>Load </a:t>
            </a:r>
            <a:r>
              <a:rPr lang="en-US" sz="1900" dirty="0"/>
              <a:t>reduction </a:t>
            </a:r>
            <a:r>
              <a:rPr lang="en-US" sz="1900" dirty="0" smtClean="0"/>
              <a:t>resources must </a:t>
            </a:r>
            <a:r>
              <a:rPr lang="en-US" sz="1900" dirty="0"/>
              <a:t>meet the roles and responsibilities and requirements and specifications as described in Appendix </a:t>
            </a:r>
            <a:r>
              <a:rPr lang="en-US" sz="1900" dirty="0" smtClean="0"/>
              <a:t>A. For example: </a:t>
            </a:r>
          </a:p>
          <a:p>
            <a:pPr marL="742950" lvl="1" indent="-287338">
              <a:spcBef>
                <a:spcPts val="0"/>
              </a:spcBef>
              <a:spcAft>
                <a:spcPts val="600"/>
              </a:spcAft>
            </a:pPr>
            <a:r>
              <a:rPr lang="en-US" sz="1700" dirty="0"/>
              <a:t>Operating Months must include May 1st through October 31</a:t>
            </a:r>
            <a:r>
              <a:rPr lang="en-US" sz="1700" baseline="30000" dirty="0"/>
              <a:t>st</a:t>
            </a:r>
            <a:r>
              <a:rPr lang="en-US" sz="1700" dirty="0"/>
              <a:t>.</a:t>
            </a:r>
          </a:p>
          <a:p>
            <a:pPr marL="742950" lvl="1" indent="-287338">
              <a:spcBef>
                <a:spcPts val="0"/>
              </a:spcBef>
              <a:spcAft>
                <a:spcPts val="600"/>
              </a:spcAft>
            </a:pPr>
            <a:r>
              <a:rPr lang="en-US" sz="1700" dirty="0"/>
              <a:t>Availability Days must include all days of the week. </a:t>
            </a:r>
          </a:p>
          <a:p>
            <a:pPr marL="742950" lvl="1" indent="-287338">
              <a:spcBef>
                <a:spcPts val="0"/>
              </a:spcBef>
              <a:spcAft>
                <a:spcPts val="600"/>
              </a:spcAft>
            </a:pPr>
            <a:r>
              <a:rPr lang="en-US" sz="1700" dirty="0"/>
              <a:t>Service Delivery Hours </a:t>
            </a:r>
            <a:r>
              <a:rPr lang="en-US" sz="1700" dirty="0"/>
              <a:t>must cover, at a minimum, a 6-hour consecutive period within the 10-hour period between 12:00 PM and 10:00 PM Eastern Prevailing Time (EPT).  </a:t>
            </a:r>
            <a:r>
              <a:rPr lang="en-US" sz="1700" dirty="0"/>
              <a:t>Time of reduction to be controlled by PSEG Long Island. </a:t>
            </a:r>
          </a:p>
          <a:p>
            <a:pPr marL="747713" lvl="1" indent="-284163">
              <a:spcBef>
                <a:spcPts val="0"/>
              </a:spcBef>
              <a:spcAft>
                <a:spcPts val="600"/>
              </a:spcAft>
            </a:pPr>
            <a:r>
              <a:rPr lang="en-US" sz="1700" dirty="0"/>
              <a:t>The energy </a:t>
            </a:r>
            <a:r>
              <a:rPr lang="en-US" sz="1700" dirty="0"/>
              <a:t>requirement of the load reduction resource </a:t>
            </a:r>
            <a:r>
              <a:rPr lang="en-US" sz="1700" dirty="0"/>
              <a:t>must equal </a:t>
            </a:r>
            <a:r>
              <a:rPr lang="en-US" sz="1700" dirty="0"/>
              <a:t>the peak demand reduction multiplied by the required duration and multiplied by 80</a:t>
            </a:r>
            <a:r>
              <a:rPr lang="en-US" sz="1700" dirty="0"/>
              <a:t>%.</a:t>
            </a:r>
          </a:p>
          <a:p>
            <a:pPr marL="747713" lvl="1" indent="-284163">
              <a:spcBef>
                <a:spcPts val="0"/>
              </a:spcBef>
              <a:spcAft>
                <a:spcPts val="600"/>
              </a:spcAft>
            </a:pPr>
            <a:r>
              <a:rPr lang="en-US" sz="1700" dirty="0"/>
              <a:t>Energy </a:t>
            </a:r>
            <a:r>
              <a:rPr lang="en-US" sz="1700" dirty="0"/>
              <a:t>storage may be proposed as a peak shaving device under the load reduction </a:t>
            </a:r>
            <a:r>
              <a:rPr lang="en-US" sz="1700" dirty="0"/>
              <a:t>specifications.</a:t>
            </a:r>
            <a:endParaRPr lang="en-US" sz="1700" dirty="0"/>
          </a:p>
        </p:txBody>
      </p:sp>
    </p:spTree>
    <p:extLst>
      <p:ext uri="{BB962C8B-B14F-4D97-AF65-F5344CB8AC3E}">
        <p14:creationId xmlns:p14="http://schemas.microsoft.com/office/powerpoint/2010/main" val="823052760"/>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9190" y="365760"/>
            <a:ext cx="8574770" cy="548640"/>
          </a:xfrm>
        </p:spPr>
        <p:txBody>
          <a:bodyPr/>
          <a:lstStyle/>
          <a:p>
            <a:r>
              <a:rPr lang="en-US" dirty="0"/>
              <a:t>Selected RFP Discussion Topics: </a:t>
            </a:r>
            <a:r>
              <a:rPr lang="en-US" dirty="0" smtClean="0"/>
              <a:t>Contract</a:t>
            </a:r>
            <a:endParaRPr lang="en-US" sz="2000" dirty="0">
              <a:solidFill>
                <a:schemeClr val="accent2">
                  <a:lumMod val="75000"/>
                </a:schemeClr>
              </a:solidFill>
            </a:endParaRPr>
          </a:p>
        </p:txBody>
      </p:sp>
      <p:sp>
        <p:nvSpPr>
          <p:cNvPr id="3" name="Content Placeholder 2"/>
          <p:cNvSpPr>
            <a:spLocks noGrp="1"/>
          </p:cNvSpPr>
          <p:nvPr>
            <p:ph idx="1"/>
          </p:nvPr>
        </p:nvSpPr>
        <p:spPr>
          <a:xfrm>
            <a:off x="569230" y="1143000"/>
            <a:ext cx="8117570" cy="4999038"/>
          </a:xfrm>
        </p:spPr>
        <p:txBody>
          <a:bodyPr/>
          <a:lstStyle/>
          <a:p>
            <a:pPr>
              <a:spcBef>
                <a:spcPts val="0"/>
              </a:spcBef>
              <a:spcAft>
                <a:spcPts val="1200"/>
              </a:spcAft>
            </a:pPr>
            <a:r>
              <a:rPr lang="en-US" sz="2000" dirty="0" smtClean="0"/>
              <a:t>Forms of Agreement</a:t>
            </a:r>
          </a:p>
          <a:p>
            <a:pPr marL="742950" lvl="1" indent="-347663">
              <a:spcBef>
                <a:spcPts val="0"/>
              </a:spcBef>
              <a:spcAft>
                <a:spcPts val="1200"/>
              </a:spcAft>
            </a:pPr>
            <a:r>
              <a:rPr lang="en-US" sz="1800" dirty="0" smtClean="0"/>
              <a:t>Purchase </a:t>
            </a:r>
            <a:r>
              <a:rPr lang="en-US" sz="1800" dirty="0"/>
              <a:t>Power Agreements (“PPAs”) between LIPA and the selected Respondents for projects that employ power production resources, </a:t>
            </a:r>
            <a:r>
              <a:rPr lang="en-US" sz="1800" dirty="0" smtClean="0"/>
              <a:t>or</a:t>
            </a:r>
          </a:p>
          <a:p>
            <a:pPr marL="742950" lvl="1" indent="-347663">
              <a:spcBef>
                <a:spcPts val="0"/>
              </a:spcBef>
              <a:spcAft>
                <a:spcPts val="1200"/>
              </a:spcAft>
            </a:pPr>
            <a:r>
              <a:rPr lang="en-US" sz="1800" dirty="0" smtClean="0"/>
              <a:t>Service </a:t>
            </a:r>
            <a:r>
              <a:rPr lang="en-US" sz="1800" dirty="0"/>
              <a:t>Contracts between PSEG Long Island and the selected Respondents for projects that employ load reduction resources </a:t>
            </a:r>
            <a:endParaRPr lang="en-US" sz="1800" dirty="0" smtClean="0"/>
          </a:p>
          <a:p>
            <a:pPr>
              <a:spcBef>
                <a:spcPts val="0"/>
              </a:spcBef>
              <a:spcAft>
                <a:spcPts val="1200"/>
              </a:spcAft>
            </a:pPr>
            <a:r>
              <a:rPr lang="en-US" sz="2000" dirty="0" smtClean="0"/>
              <a:t>Potential for up </a:t>
            </a:r>
            <a:r>
              <a:rPr lang="en-US" sz="2000" dirty="0"/>
              <a:t>to three (3) </a:t>
            </a:r>
            <a:r>
              <a:rPr lang="en-US" sz="2000" dirty="0" smtClean="0"/>
              <a:t>agreements for a single Proposal: one </a:t>
            </a:r>
            <a:r>
              <a:rPr lang="en-US" sz="2000" dirty="0"/>
              <a:t>for </a:t>
            </a:r>
            <a:r>
              <a:rPr lang="en-US" sz="2000" dirty="0" err="1"/>
              <a:t>dispatchable</a:t>
            </a:r>
            <a:r>
              <a:rPr lang="en-US" sz="2000" dirty="0"/>
              <a:t> </a:t>
            </a:r>
            <a:r>
              <a:rPr lang="en-US" sz="2000" dirty="0" smtClean="0"/>
              <a:t>power production resources; one </a:t>
            </a:r>
            <a:r>
              <a:rPr lang="en-US" sz="2000" dirty="0"/>
              <a:t>for non-</a:t>
            </a:r>
            <a:r>
              <a:rPr lang="en-US" sz="2000" dirty="0" err="1"/>
              <a:t>dispatchable</a:t>
            </a:r>
            <a:r>
              <a:rPr lang="en-US" sz="2000" dirty="0"/>
              <a:t> </a:t>
            </a:r>
            <a:r>
              <a:rPr lang="en-US" sz="2000" dirty="0" smtClean="0"/>
              <a:t>power production resources; and one </a:t>
            </a:r>
            <a:r>
              <a:rPr lang="en-US" sz="2000" dirty="0"/>
              <a:t>Service Contract for load reduction technologies.  </a:t>
            </a:r>
          </a:p>
          <a:p>
            <a:pPr marL="747713" lvl="1" indent="-352425">
              <a:spcBef>
                <a:spcPts val="0"/>
              </a:spcBef>
              <a:spcAft>
                <a:spcPts val="1200"/>
              </a:spcAft>
            </a:pPr>
            <a:r>
              <a:rPr lang="en-US" sz="1800" dirty="0" smtClean="0"/>
              <a:t>For Proposals </a:t>
            </a:r>
            <a:r>
              <a:rPr lang="en-US" sz="1800" dirty="0"/>
              <a:t>that </a:t>
            </a:r>
            <a:r>
              <a:rPr lang="en-US" sz="1800" dirty="0" smtClean="0"/>
              <a:t>require </a:t>
            </a:r>
            <a:r>
              <a:rPr lang="en-US" sz="1800" dirty="0"/>
              <a:t>multiple agreements, such agreements will contain cross default provisions so that a default on any one of the agreements would potentially result in a default on all of the agreements covered by the </a:t>
            </a:r>
            <a:r>
              <a:rPr lang="en-US" sz="1800" dirty="0" smtClean="0"/>
              <a:t>Proposal.</a:t>
            </a:r>
          </a:p>
          <a:p>
            <a:pPr marL="227013" indent="-227013">
              <a:spcBef>
                <a:spcPts val="0"/>
              </a:spcBef>
              <a:spcAft>
                <a:spcPts val="1200"/>
              </a:spcAft>
            </a:pPr>
            <a:r>
              <a:rPr lang="en-US" sz="2000" dirty="0" smtClean="0"/>
              <a:t>Term of Agreement: through December 31, 2039</a:t>
            </a:r>
            <a:endParaRPr lang="en-US" sz="2000" dirty="0"/>
          </a:p>
        </p:txBody>
      </p:sp>
    </p:spTree>
    <p:extLst>
      <p:ext uri="{BB962C8B-B14F-4D97-AF65-F5344CB8AC3E}">
        <p14:creationId xmlns:p14="http://schemas.microsoft.com/office/powerpoint/2010/main" val="1550844510"/>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3574" y="381000"/>
            <a:ext cx="8574770" cy="533400"/>
          </a:xfrm>
        </p:spPr>
        <p:txBody>
          <a:bodyPr/>
          <a:lstStyle/>
          <a:p>
            <a:r>
              <a:rPr lang="en-US" dirty="0"/>
              <a:t>Selected RFP Discussion Topics: </a:t>
            </a:r>
            <a:r>
              <a:rPr lang="en-US" dirty="0" smtClean="0"/>
              <a:t>Pricing</a:t>
            </a:r>
            <a:endParaRPr lang="en-US" sz="2400" dirty="0">
              <a:solidFill>
                <a:schemeClr val="accent2">
                  <a:lumMod val="75000"/>
                </a:schemeClr>
              </a:solidFill>
            </a:endParaRPr>
          </a:p>
        </p:txBody>
      </p:sp>
      <p:sp>
        <p:nvSpPr>
          <p:cNvPr id="3" name="Content Placeholder 2"/>
          <p:cNvSpPr>
            <a:spLocks noGrp="1"/>
          </p:cNvSpPr>
          <p:nvPr>
            <p:ph idx="1"/>
          </p:nvPr>
        </p:nvSpPr>
        <p:spPr>
          <a:xfrm>
            <a:off x="630190" y="1524000"/>
            <a:ext cx="8056610" cy="914400"/>
          </a:xfrm>
        </p:spPr>
        <p:txBody>
          <a:bodyPr/>
          <a:lstStyle/>
          <a:p>
            <a:pPr fontAlgn="base">
              <a:spcBef>
                <a:spcPts val="0"/>
              </a:spcBef>
              <a:spcAft>
                <a:spcPts val="1200"/>
              </a:spcAft>
            </a:pPr>
            <a:r>
              <a:rPr lang="en-US" sz="2000" dirty="0"/>
              <a:t>All proposed contract pricing must be firm and all terms and conditions must be open for acceptance through </a:t>
            </a:r>
            <a:r>
              <a:rPr lang="en-US" sz="2000" dirty="0" smtClean="0"/>
              <a:t>January 31, 2018.</a:t>
            </a:r>
          </a:p>
        </p:txBody>
      </p:sp>
    </p:spTree>
    <p:extLst>
      <p:ext uri="{BB962C8B-B14F-4D97-AF65-F5344CB8AC3E}">
        <p14:creationId xmlns:p14="http://schemas.microsoft.com/office/powerpoint/2010/main" val="927009788"/>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9190" y="381000"/>
            <a:ext cx="8574770" cy="609600"/>
          </a:xfrm>
        </p:spPr>
        <p:txBody>
          <a:bodyPr/>
          <a:lstStyle/>
          <a:p>
            <a:r>
              <a:rPr lang="en-US" dirty="0"/>
              <a:t>Selected RFP Discussion Topics: </a:t>
            </a:r>
            <a:r>
              <a:rPr lang="en-US" dirty="0" smtClean="0"/>
              <a:t>Submittal Fees</a:t>
            </a:r>
            <a:endParaRPr lang="en-US" sz="2400" dirty="0">
              <a:solidFill>
                <a:schemeClr val="accent2">
                  <a:lumMod val="75000"/>
                </a:schemeClr>
              </a:solidFill>
            </a:endParaRPr>
          </a:p>
        </p:txBody>
      </p:sp>
      <p:sp>
        <p:nvSpPr>
          <p:cNvPr id="3" name="Content Placeholder 2"/>
          <p:cNvSpPr>
            <a:spLocks noGrp="1"/>
          </p:cNvSpPr>
          <p:nvPr>
            <p:ph idx="1"/>
          </p:nvPr>
        </p:nvSpPr>
        <p:spPr>
          <a:xfrm>
            <a:off x="533400" y="1219200"/>
            <a:ext cx="7851275" cy="4724400"/>
          </a:xfrm>
        </p:spPr>
        <p:txBody>
          <a:bodyPr/>
          <a:lstStyle/>
          <a:p>
            <a:pPr>
              <a:spcBef>
                <a:spcPts val="0"/>
              </a:spcBef>
              <a:spcAft>
                <a:spcPts val="800"/>
              </a:spcAft>
            </a:pPr>
            <a:r>
              <a:rPr lang="en-US" sz="2000" dirty="0" smtClean="0"/>
              <a:t>Submittal fee - $1/kW per Proposal.</a:t>
            </a:r>
          </a:p>
          <a:p>
            <a:pPr>
              <a:spcBef>
                <a:spcPts val="0"/>
              </a:spcBef>
              <a:spcAft>
                <a:spcPts val="800"/>
              </a:spcAft>
            </a:pPr>
            <a:r>
              <a:rPr lang="en-US" sz="2000" dirty="0"/>
              <a:t>Respondents may submit separate Proposals for complete solutions at Glenwood and Far </a:t>
            </a:r>
            <a:r>
              <a:rPr lang="en-US" sz="2000" dirty="0"/>
              <a:t>Rockaway. </a:t>
            </a:r>
          </a:p>
          <a:p>
            <a:pPr>
              <a:spcBef>
                <a:spcPts val="0"/>
              </a:spcBef>
              <a:spcAft>
                <a:spcPts val="800"/>
              </a:spcAft>
            </a:pPr>
            <a:r>
              <a:rPr lang="en-US" sz="2000" dirty="0"/>
              <a:t>Respondents may submit m</a:t>
            </a:r>
            <a:r>
              <a:rPr lang="en-US" sz="2000" dirty="0"/>
              <a:t>ultiple </a:t>
            </a:r>
            <a:r>
              <a:rPr lang="en-US" sz="2000" dirty="0"/>
              <a:t>P</a:t>
            </a:r>
            <a:r>
              <a:rPr lang="en-US" sz="2000" dirty="0"/>
              <a:t>roposals </a:t>
            </a:r>
            <a:r>
              <a:rPr lang="en-US" sz="2000" dirty="0"/>
              <a:t>for </a:t>
            </a:r>
            <a:r>
              <a:rPr lang="en-US" sz="2000" dirty="0"/>
              <a:t>complete solutions for either location, </a:t>
            </a:r>
            <a:r>
              <a:rPr lang="en-US" sz="2000" dirty="0"/>
              <a:t>but each Proposal will be evaluated </a:t>
            </a:r>
            <a:r>
              <a:rPr lang="en-US" sz="2000" dirty="0"/>
              <a:t>independently </a:t>
            </a:r>
            <a:r>
              <a:rPr lang="en-US" sz="2000" dirty="0"/>
              <a:t>and will require separate submittal </a:t>
            </a:r>
            <a:r>
              <a:rPr lang="en-US" sz="2000" dirty="0"/>
              <a:t>fees. </a:t>
            </a:r>
          </a:p>
          <a:p>
            <a:pPr>
              <a:spcBef>
                <a:spcPts val="0"/>
              </a:spcBef>
              <a:spcAft>
                <a:spcPts val="800"/>
              </a:spcAft>
            </a:pPr>
            <a:r>
              <a:rPr lang="en-US" sz="2000" dirty="0" smtClean="0"/>
              <a:t>Submittal fees will be returned if Proposals are </a:t>
            </a:r>
          </a:p>
          <a:p>
            <a:pPr lvl="2">
              <a:spcBef>
                <a:spcPts val="0"/>
              </a:spcBef>
              <a:spcAft>
                <a:spcPts val="800"/>
              </a:spcAft>
            </a:pPr>
            <a:r>
              <a:rPr lang="en-US" sz="1800" dirty="0" smtClean="0"/>
              <a:t>Not submitted in timely manner</a:t>
            </a:r>
          </a:p>
          <a:p>
            <a:pPr lvl="2">
              <a:spcBef>
                <a:spcPts val="0"/>
              </a:spcBef>
              <a:spcAft>
                <a:spcPts val="800"/>
              </a:spcAft>
            </a:pPr>
            <a:r>
              <a:rPr lang="en-US" sz="1800" dirty="0"/>
              <a:t>Incomplete or non-responsive</a:t>
            </a:r>
          </a:p>
          <a:p>
            <a:pPr lvl="2">
              <a:spcBef>
                <a:spcPts val="0"/>
              </a:spcBef>
              <a:spcAft>
                <a:spcPts val="800"/>
              </a:spcAft>
            </a:pPr>
            <a:r>
              <a:rPr lang="en-US" sz="1800" dirty="0"/>
              <a:t>Not selected and approved by the Trustees</a:t>
            </a:r>
          </a:p>
          <a:p>
            <a:pPr lvl="2">
              <a:spcBef>
                <a:spcPts val="0"/>
              </a:spcBef>
              <a:spcAft>
                <a:spcPts val="800"/>
              </a:spcAft>
            </a:pPr>
            <a:r>
              <a:rPr lang="en-US" sz="1800" dirty="0"/>
              <a:t>Proposal fees will be returned in a timely manner shortly after the completion of each evaluation phase </a:t>
            </a:r>
            <a:r>
              <a:rPr lang="en-US" sz="1800" dirty="0" smtClean="0"/>
              <a:t>and </a:t>
            </a:r>
            <a:r>
              <a:rPr lang="en-US" sz="1800" dirty="0"/>
              <a:t>no interest will be paid on refunded </a:t>
            </a:r>
            <a:r>
              <a:rPr lang="en-US" sz="1800" dirty="0" smtClean="0"/>
              <a:t>amounts.</a:t>
            </a:r>
            <a:endParaRPr lang="en-US" sz="1800" dirty="0"/>
          </a:p>
        </p:txBody>
      </p:sp>
    </p:spTree>
    <p:extLst>
      <p:ext uri="{BB962C8B-B14F-4D97-AF65-F5344CB8AC3E}">
        <p14:creationId xmlns:p14="http://schemas.microsoft.com/office/powerpoint/2010/main" val="383811096"/>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0499" y="370936"/>
            <a:ext cx="8574770" cy="619664"/>
          </a:xfrm>
        </p:spPr>
        <p:txBody>
          <a:bodyPr/>
          <a:lstStyle/>
          <a:p>
            <a:r>
              <a:rPr lang="en-US" dirty="0"/>
              <a:t>Selected RFP Discussion Topics: Submittal </a:t>
            </a:r>
            <a:r>
              <a:rPr lang="en-US" dirty="0" smtClean="0"/>
              <a:t>Fees (con’t)</a:t>
            </a:r>
            <a:endParaRPr lang="en-US" sz="1200" dirty="0">
              <a:solidFill>
                <a:schemeClr val="accent2">
                  <a:lumMod val="75000"/>
                </a:schemeClr>
              </a:solidFill>
            </a:endParaRPr>
          </a:p>
        </p:txBody>
      </p:sp>
      <p:sp>
        <p:nvSpPr>
          <p:cNvPr id="3" name="Content Placeholder 2"/>
          <p:cNvSpPr>
            <a:spLocks noGrp="1"/>
          </p:cNvSpPr>
          <p:nvPr>
            <p:ph idx="1"/>
          </p:nvPr>
        </p:nvSpPr>
        <p:spPr>
          <a:xfrm>
            <a:off x="457200" y="1295400"/>
            <a:ext cx="8001000" cy="4419600"/>
          </a:xfrm>
        </p:spPr>
        <p:txBody>
          <a:bodyPr/>
          <a:lstStyle/>
          <a:p>
            <a:pPr marL="228600" lvl="1" fontAlgn="base">
              <a:spcBef>
                <a:spcPts val="600"/>
              </a:spcBef>
              <a:spcAft>
                <a:spcPts val="1200"/>
              </a:spcAft>
              <a:buSzPct val="100000"/>
              <a:buFont typeface="Arial"/>
              <a:buChar char="•"/>
            </a:pPr>
            <a:r>
              <a:rPr lang="en-US" sz="2000" dirty="0"/>
              <a:t>U</a:t>
            </a:r>
            <a:r>
              <a:rPr lang="en-US" sz="2000" dirty="0" smtClean="0"/>
              <a:t>nrecovered </a:t>
            </a:r>
            <a:r>
              <a:rPr lang="en-US" sz="2000" dirty="0"/>
              <a:t>P</a:t>
            </a:r>
            <a:r>
              <a:rPr lang="en-US" sz="2000" dirty="0" smtClean="0"/>
              <a:t>roposal </a:t>
            </a:r>
            <a:r>
              <a:rPr lang="en-US" sz="2000" dirty="0"/>
              <a:t>evaluation costs will be recovered from Respondents with executed contracts via lump sum payments at the start of each contract </a:t>
            </a:r>
            <a:endParaRPr lang="en-US" sz="2000" dirty="0" smtClean="0"/>
          </a:p>
          <a:p>
            <a:pPr marL="742950" lvl="3" indent="-285750" fontAlgn="base">
              <a:spcBef>
                <a:spcPts val="600"/>
              </a:spcBef>
              <a:spcAft>
                <a:spcPts val="1200"/>
              </a:spcAft>
              <a:buSzPct val="100000"/>
              <a:buFont typeface="Franklin Gothic Book" panose="020B0503020102020204" pitchFamily="34" charset="0"/>
              <a:buChar char="―"/>
            </a:pPr>
            <a:r>
              <a:rPr lang="en-US" sz="1800" dirty="0" smtClean="0"/>
              <a:t>Payments </a:t>
            </a:r>
            <a:r>
              <a:rPr lang="en-US" sz="1800" dirty="0"/>
              <a:t>associated with individual contracts will be in proportion to the MW size of the contract relative to the total MWs procured via the </a:t>
            </a:r>
            <a:r>
              <a:rPr lang="en-US" sz="1800" dirty="0" smtClean="0"/>
              <a:t>RFP</a:t>
            </a:r>
            <a:endParaRPr lang="en-US" sz="1800" dirty="0"/>
          </a:p>
          <a:p>
            <a:pPr marL="228600" lvl="1" fontAlgn="base">
              <a:spcBef>
                <a:spcPts val="600"/>
              </a:spcBef>
              <a:spcAft>
                <a:spcPts val="1200"/>
              </a:spcAft>
              <a:buSzPct val="100000"/>
              <a:buFont typeface="Arial"/>
              <a:buChar char="•"/>
            </a:pPr>
            <a:r>
              <a:rPr lang="en-US" sz="2000" dirty="0" smtClean="0"/>
              <a:t>Each </a:t>
            </a:r>
            <a:r>
              <a:rPr lang="en-US" sz="2000" dirty="0"/>
              <a:t>Project contract will be allowed </a:t>
            </a:r>
            <a:r>
              <a:rPr lang="en-US" sz="2000" dirty="0" smtClean="0"/>
              <a:t>an adder </a:t>
            </a:r>
            <a:r>
              <a:rPr lang="en-US" sz="2000" dirty="0"/>
              <a:t>for the first five years of the contract to recover the lump sum </a:t>
            </a:r>
            <a:r>
              <a:rPr lang="en-US" sz="2000" dirty="0" smtClean="0"/>
              <a:t>payment</a:t>
            </a:r>
          </a:p>
          <a:p>
            <a:pPr marL="742950" lvl="3" indent="-285750" fontAlgn="base">
              <a:spcBef>
                <a:spcPts val="600"/>
              </a:spcBef>
              <a:spcAft>
                <a:spcPts val="1200"/>
              </a:spcAft>
              <a:buSzPct val="100000"/>
              <a:buFont typeface="Franklin Gothic Book" panose="020B0503020102020204" pitchFamily="34" charset="0"/>
              <a:buChar char="―"/>
            </a:pPr>
            <a:r>
              <a:rPr lang="en-US" sz="1800" dirty="0"/>
              <a:t>The adder will be calculated as </a:t>
            </a:r>
            <a:r>
              <a:rPr lang="en-US" sz="1800" dirty="0" smtClean="0"/>
              <a:t>the lump </a:t>
            </a:r>
            <a:r>
              <a:rPr lang="en-US" sz="1800" dirty="0"/>
              <a:t>sum payment divided by </a:t>
            </a:r>
            <a:r>
              <a:rPr lang="en-US" sz="1800" dirty="0" smtClean="0"/>
              <a:t>60 months</a:t>
            </a:r>
            <a:endParaRPr lang="en-US" sz="1800" dirty="0"/>
          </a:p>
        </p:txBody>
      </p:sp>
    </p:spTree>
    <p:extLst>
      <p:ext uri="{BB962C8B-B14F-4D97-AF65-F5344CB8AC3E}">
        <p14:creationId xmlns:p14="http://schemas.microsoft.com/office/powerpoint/2010/main" val="2120366439"/>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9190" y="381000"/>
            <a:ext cx="8574770" cy="609600"/>
          </a:xfrm>
        </p:spPr>
        <p:txBody>
          <a:bodyPr/>
          <a:lstStyle/>
          <a:p>
            <a:r>
              <a:rPr lang="en-US" dirty="0"/>
              <a:t>Selected RFP Discussion Topics: </a:t>
            </a:r>
            <a:r>
              <a:rPr lang="en-US" dirty="0" smtClean="0"/>
              <a:t>Evaluation Process</a:t>
            </a:r>
            <a:endParaRPr lang="en-US" sz="2400" dirty="0">
              <a:solidFill>
                <a:schemeClr val="accent2">
                  <a:lumMod val="75000"/>
                </a:schemeClr>
              </a:solidFill>
            </a:endParaRPr>
          </a:p>
        </p:txBody>
      </p:sp>
      <p:sp>
        <p:nvSpPr>
          <p:cNvPr id="3" name="Content Placeholder 2"/>
          <p:cNvSpPr>
            <a:spLocks noGrp="1"/>
          </p:cNvSpPr>
          <p:nvPr>
            <p:ph idx="1"/>
          </p:nvPr>
        </p:nvSpPr>
        <p:spPr>
          <a:xfrm>
            <a:off x="553990" y="1298575"/>
            <a:ext cx="8132810" cy="4721225"/>
          </a:xfrm>
        </p:spPr>
        <p:txBody>
          <a:bodyPr/>
          <a:lstStyle/>
          <a:p>
            <a:pPr>
              <a:spcBef>
                <a:spcPts val="0"/>
              </a:spcBef>
              <a:spcAft>
                <a:spcPts val="1800"/>
              </a:spcAft>
            </a:pPr>
            <a:r>
              <a:rPr lang="en-US" sz="2000" dirty="0" smtClean="0"/>
              <a:t>A three-phased Proposal evaluation process, based on New York State Comptroller requirements, will be employed:</a:t>
            </a:r>
            <a:endParaRPr lang="en-US" sz="2000" dirty="0"/>
          </a:p>
          <a:p>
            <a:pPr marL="685800" lvl="1" indent="-165100">
              <a:spcBef>
                <a:spcPts val="0"/>
              </a:spcBef>
              <a:spcAft>
                <a:spcPts val="1800"/>
              </a:spcAft>
            </a:pPr>
            <a:r>
              <a:rPr lang="en-US" sz="1800" dirty="0" smtClean="0"/>
              <a:t>Phase 1: Determine the responsiveness of each Proposal with a “pass/fail” designation.</a:t>
            </a:r>
          </a:p>
          <a:p>
            <a:pPr marL="685800" lvl="1" indent="-165100">
              <a:spcBef>
                <a:spcPts val="0"/>
              </a:spcBef>
              <a:spcAft>
                <a:spcPts val="1800"/>
              </a:spcAft>
            </a:pPr>
            <a:r>
              <a:rPr lang="en-US" sz="1800" dirty="0" smtClean="0"/>
              <a:t>Phase 2</a:t>
            </a:r>
            <a:r>
              <a:rPr lang="en-US" sz="1800" dirty="0"/>
              <a:t>: </a:t>
            </a:r>
            <a:r>
              <a:rPr lang="en-US" sz="1800" dirty="0" smtClean="0"/>
              <a:t>Consists </a:t>
            </a:r>
            <a:r>
              <a:rPr lang="en-US" sz="1800" dirty="0"/>
              <a:t>of an initial </a:t>
            </a:r>
            <a:r>
              <a:rPr lang="en-US" sz="1800" dirty="0" smtClean="0"/>
              <a:t>qualitative </a:t>
            </a:r>
            <a:r>
              <a:rPr lang="en-US" sz="1800" dirty="0"/>
              <a:t>review of all of the criteria </a:t>
            </a:r>
            <a:r>
              <a:rPr lang="en-US" sz="1800" dirty="0" smtClean="0"/>
              <a:t>in the RFP </a:t>
            </a:r>
            <a:r>
              <a:rPr lang="en-US" sz="1800" dirty="0"/>
              <a:t>as well as a levelized cost analysis of each individual </a:t>
            </a:r>
            <a:r>
              <a:rPr lang="en-US" sz="1800" dirty="0" smtClean="0"/>
              <a:t>Proposal </a:t>
            </a:r>
            <a:r>
              <a:rPr lang="en-US" sz="1800" dirty="0"/>
              <a:t>or </a:t>
            </a:r>
            <a:r>
              <a:rPr lang="en-US" sz="1800" dirty="0" smtClean="0"/>
              <a:t>Proposal option.</a:t>
            </a:r>
          </a:p>
          <a:p>
            <a:pPr marL="685800" lvl="1" indent="-165100">
              <a:spcBef>
                <a:spcPts val="0"/>
              </a:spcBef>
              <a:spcAft>
                <a:spcPts val="1800"/>
              </a:spcAft>
            </a:pPr>
            <a:r>
              <a:rPr lang="en-US" sz="1800" dirty="0" smtClean="0"/>
              <a:t>Phase 3: Consists of all-in cost quantitative analysis, enhanced qualitative analysis and cost of system upgrades for each Proposal.</a:t>
            </a:r>
          </a:p>
          <a:p>
            <a:pPr marL="228600" lvl="3">
              <a:spcBef>
                <a:spcPts val="0"/>
              </a:spcBef>
              <a:spcAft>
                <a:spcPts val="1800"/>
              </a:spcAft>
              <a:buSzTx/>
              <a:buFont typeface="Arial"/>
              <a:buChar char="•"/>
            </a:pPr>
            <a:r>
              <a:rPr lang="en-US" sz="2000" dirty="0" smtClean="0"/>
              <a:t>Those </a:t>
            </a:r>
            <a:r>
              <a:rPr lang="en-US" sz="2000" dirty="0"/>
              <a:t>P</a:t>
            </a:r>
            <a:r>
              <a:rPr lang="en-US" sz="2000" dirty="0" smtClean="0"/>
              <a:t>roposals </a:t>
            </a:r>
            <a:r>
              <a:rPr lang="en-US" sz="2000" dirty="0"/>
              <a:t>that are found to be superior in Phase III </a:t>
            </a:r>
            <a:r>
              <a:rPr lang="en-US" sz="2000" dirty="0" smtClean="0"/>
              <a:t>will be submitted </a:t>
            </a:r>
            <a:r>
              <a:rPr lang="en-US" sz="2000" dirty="0"/>
              <a:t>to the LIPA Board of Trustees as PSEG Long Island’s suggestions for </a:t>
            </a:r>
            <a:r>
              <a:rPr lang="en-US" sz="2000" dirty="0" smtClean="0"/>
              <a:t>Proposals </a:t>
            </a:r>
            <a:r>
              <a:rPr lang="en-US" sz="2000" dirty="0"/>
              <a:t>that should proceed to contract </a:t>
            </a:r>
            <a:r>
              <a:rPr lang="en-US" sz="2000" dirty="0" smtClean="0"/>
              <a:t>negotiations.</a:t>
            </a:r>
            <a:endParaRPr lang="en-US" sz="2000" dirty="0"/>
          </a:p>
          <a:p>
            <a:endParaRPr lang="en-US" dirty="0"/>
          </a:p>
        </p:txBody>
      </p:sp>
    </p:spTree>
    <p:extLst>
      <p:ext uri="{BB962C8B-B14F-4D97-AF65-F5344CB8AC3E}">
        <p14:creationId xmlns:p14="http://schemas.microsoft.com/office/powerpoint/2010/main" val="2745630304"/>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9190" y="381000"/>
            <a:ext cx="8574770" cy="533400"/>
          </a:xfrm>
        </p:spPr>
        <p:txBody>
          <a:bodyPr/>
          <a:lstStyle/>
          <a:p>
            <a:r>
              <a:rPr lang="en-US" dirty="0"/>
              <a:t>Selected RFP Discussion Topics: </a:t>
            </a:r>
            <a:r>
              <a:rPr lang="en-US" dirty="0" smtClean="0"/>
              <a:t>Post-Selection Process</a:t>
            </a:r>
            <a:endParaRPr lang="en-US" sz="1200" dirty="0">
              <a:solidFill>
                <a:schemeClr val="accent2">
                  <a:lumMod val="75000"/>
                </a:schemeClr>
              </a:solidFill>
            </a:endParaRPr>
          </a:p>
        </p:txBody>
      </p:sp>
      <p:sp>
        <p:nvSpPr>
          <p:cNvPr id="3" name="Content Placeholder 2"/>
          <p:cNvSpPr>
            <a:spLocks noGrp="1"/>
          </p:cNvSpPr>
          <p:nvPr>
            <p:ph idx="1"/>
          </p:nvPr>
        </p:nvSpPr>
        <p:spPr>
          <a:xfrm>
            <a:off x="340630" y="1143000"/>
            <a:ext cx="8117570" cy="5029200"/>
          </a:xfrm>
        </p:spPr>
        <p:txBody>
          <a:bodyPr/>
          <a:lstStyle/>
          <a:p>
            <a:pPr fontAlgn="base">
              <a:spcBef>
                <a:spcPts val="0"/>
              </a:spcBef>
              <a:spcAft>
                <a:spcPts val="600"/>
              </a:spcAft>
            </a:pPr>
            <a:r>
              <a:rPr lang="en-US" sz="2000" dirty="0"/>
              <a:t>Upon selection by the Board of Trustees, PSEG Long Island and the selected Respondent(s) will negotiate service contracts and PPAs. The redlined PPAs submitted with the Proposal will be the starting point for negotiations.</a:t>
            </a:r>
          </a:p>
          <a:p>
            <a:pPr fontAlgn="base">
              <a:spcBef>
                <a:spcPts val="0"/>
              </a:spcBef>
              <a:spcAft>
                <a:spcPts val="600"/>
              </a:spcAft>
            </a:pPr>
            <a:r>
              <a:rPr lang="en-US" sz="2000" dirty="0"/>
              <a:t>Service Contracts may be executed by PSEG Long Island </a:t>
            </a:r>
            <a:r>
              <a:rPr lang="en-US" sz="2000" dirty="0" smtClean="0"/>
              <a:t>after completion </a:t>
            </a:r>
            <a:r>
              <a:rPr lang="en-US" sz="2000" dirty="0"/>
              <a:t>of negotiations.  </a:t>
            </a:r>
          </a:p>
          <a:p>
            <a:pPr fontAlgn="base">
              <a:spcBef>
                <a:spcPts val="0"/>
              </a:spcBef>
              <a:spcAft>
                <a:spcPts val="600"/>
              </a:spcAft>
            </a:pPr>
            <a:r>
              <a:rPr lang="en-US" sz="2000" dirty="0" smtClean="0"/>
              <a:t>Negotiated PPAs shall </a:t>
            </a:r>
            <a:r>
              <a:rPr lang="en-US" sz="2000" dirty="0"/>
              <a:t>not be binding </a:t>
            </a:r>
            <a:r>
              <a:rPr lang="en-US" sz="2000" dirty="0" smtClean="0"/>
              <a:t>until approved </a:t>
            </a:r>
            <a:r>
              <a:rPr lang="en-US" sz="2000" dirty="0"/>
              <a:t>by LIPA’s Board of Trustees, the NY State Attorney General and the NY State </a:t>
            </a:r>
            <a:r>
              <a:rPr lang="en-US" sz="2000" dirty="0" smtClean="0"/>
              <a:t>Comptroller.</a:t>
            </a:r>
            <a:endParaRPr lang="en-US" sz="2000" dirty="0"/>
          </a:p>
          <a:p>
            <a:pPr fontAlgn="base">
              <a:spcBef>
                <a:spcPts val="0"/>
              </a:spcBef>
              <a:spcAft>
                <a:spcPts val="600"/>
              </a:spcAft>
            </a:pPr>
            <a:r>
              <a:rPr lang="en-US" sz="2000" dirty="0"/>
              <a:t>PPAs may not be executed by LIPA until the LIPA Board of Trustees authorizes </a:t>
            </a:r>
            <a:r>
              <a:rPr lang="en-US" sz="2000" dirty="0" smtClean="0"/>
              <a:t>execution.</a:t>
            </a:r>
            <a:endParaRPr lang="en-US" sz="2000" dirty="0"/>
          </a:p>
          <a:p>
            <a:pPr marL="685800" lvl="1" fontAlgn="base">
              <a:spcBef>
                <a:spcPts val="0"/>
              </a:spcBef>
              <a:spcAft>
                <a:spcPts val="600"/>
              </a:spcAft>
            </a:pPr>
            <a:r>
              <a:rPr lang="en-US" sz="1800" dirty="0" smtClean="0"/>
              <a:t>For </a:t>
            </a:r>
            <a:r>
              <a:rPr lang="en-US" sz="1800" dirty="0"/>
              <a:t>projects requiring SEQRA approval, Trustees may not vote to authorize execution until such approval has been received and </a:t>
            </a:r>
            <a:r>
              <a:rPr lang="en-US" sz="1800" dirty="0" smtClean="0"/>
              <a:t>documented.</a:t>
            </a:r>
            <a:endParaRPr lang="en-US" sz="1800" dirty="0"/>
          </a:p>
          <a:p>
            <a:pPr marL="685800" lvl="1" fontAlgn="base">
              <a:spcBef>
                <a:spcPts val="0"/>
              </a:spcBef>
              <a:spcAft>
                <a:spcPts val="600"/>
              </a:spcAft>
            </a:pPr>
            <a:r>
              <a:rPr lang="en-US" sz="1800" dirty="0" smtClean="0"/>
              <a:t>For projects </a:t>
            </a:r>
            <a:r>
              <a:rPr lang="en-US" sz="1800" dirty="0"/>
              <a:t>subject to </a:t>
            </a:r>
            <a:r>
              <a:rPr lang="en-US" sz="1800" dirty="0" smtClean="0"/>
              <a:t>Articles </a:t>
            </a:r>
            <a:r>
              <a:rPr lang="en-US" sz="1800" dirty="0"/>
              <a:t>7 or 10 of </a:t>
            </a:r>
            <a:r>
              <a:rPr lang="en-US" sz="1800" dirty="0" smtClean="0"/>
              <a:t>New </a:t>
            </a:r>
            <a:r>
              <a:rPr lang="en-US" sz="1800" dirty="0"/>
              <a:t>York Public Service </a:t>
            </a:r>
            <a:r>
              <a:rPr lang="en-US" sz="1800" dirty="0" smtClean="0"/>
              <a:t>Law, a </a:t>
            </a:r>
            <a:r>
              <a:rPr lang="en-US" sz="1800" dirty="0"/>
              <a:t>condition precedent to the PPA becoming effective is that the Respondent must receive a certificate of environmental compatibility and public </a:t>
            </a:r>
            <a:r>
              <a:rPr lang="en-US" sz="1800" dirty="0" smtClean="0"/>
              <a:t>need. </a:t>
            </a:r>
            <a:endParaRPr lang="en-US" sz="1800" dirty="0">
              <a:solidFill>
                <a:srgbClr val="FF0000"/>
              </a:solidFill>
            </a:endParaRPr>
          </a:p>
        </p:txBody>
      </p:sp>
    </p:spTree>
    <p:extLst>
      <p:ext uri="{BB962C8B-B14F-4D97-AF65-F5344CB8AC3E}">
        <p14:creationId xmlns:p14="http://schemas.microsoft.com/office/powerpoint/2010/main" val="284298154"/>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9190" y="381000"/>
            <a:ext cx="8574770" cy="533400"/>
          </a:xfrm>
        </p:spPr>
        <p:txBody>
          <a:bodyPr/>
          <a:lstStyle/>
          <a:p>
            <a:r>
              <a:rPr lang="en-US" dirty="0"/>
              <a:t>Selected RFP Discussion Topics: </a:t>
            </a:r>
            <a:r>
              <a:rPr lang="en-US" dirty="0" smtClean="0"/>
              <a:t>Other</a:t>
            </a:r>
            <a:endParaRPr lang="en-US" sz="1200" dirty="0">
              <a:solidFill>
                <a:srgbClr val="FF0000"/>
              </a:solidFill>
            </a:endParaRPr>
          </a:p>
        </p:txBody>
      </p:sp>
      <p:sp>
        <p:nvSpPr>
          <p:cNvPr id="3" name="Content Placeholder 2"/>
          <p:cNvSpPr>
            <a:spLocks noGrp="1"/>
          </p:cNvSpPr>
          <p:nvPr>
            <p:ph idx="1"/>
          </p:nvPr>
        </p:nvSpPr>
        <p:spPr>
          <a:xfrm>
            <a:off x="560763" y="1419578"/>
            <a:ext cx="8041370" cy="3962400"/>
          </a:xfrm>
        </p:spPr>
        <p:txBody>
          <a:bodyPr/>
          <a:lstStyle/>
          <a:p>
            <a:pPr fontAlgn="base">
              <a:spcBef>
                <a:spcPts val="0"/>
              </a:spcBef>
              <a:spcAft>
                <a:spcPts val="2400"/>
              </a:spcAft>
            </a:pPr>
            <a:r>
              <a:rPr lang="en-US" sz="2000" dirty="0"/>
              <a:t>LIPA is not offering property for sale or use for any project with the exception of substation property that is required for the interconnection of those projects in accordance with the LGIP or the SGIP.</a:t>
            </a:r>
          </a:p>
        </p:txBody>
      </p:sp>
    </p:spTree>
    <p:extLst>
      <p:ext uri="{BB962C8B-B14F-4D97-AF65-F5344CB8AC3E}">
        <p14:creationId xmlns:p14="http://schemas.microsoft.com/office/powerpoint/2010/main" val="3226688773"/>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4430" y="381000"/>
            <a:ext cx="8574770" cy="548640"/>
          </a:xfrm>
        </p:spPr>
        <p:txBody>
          <a:bodyPr/>
          <a:lstStyle/>
          <a:p>
            <a:r>
              <a:rPr lang="en-US" dirty="0" smtClean="0"/>
              <a:t>Keys to a Successful Proposal</a:t>
            </a:r>
            <a:endParaRPr lang="en-US" dirty="0"/>
          </a:p>
        </p:txBody>
      </p:sp>
      <p:sp>
        <p:nvSpPr>
          <p:cNvPr id="3" name="Content Placeholder 2"/>
          <p:cNvSpPr>
            <a:spLocks noGrp="1"/>
          </p:cNvSpPr>
          <p:nvPr>
            <p:ph idx="1"/>
          </p:nvPr>
        </p:nvSpPr>
        <p:spPr>
          <a:xfrm>
            <a:off x="685800" y="1374775"/>
            <a:ext cx="8077200" cy="4568825"/>
          </a:xfrm>
        </p:spPr>
        <p:txBody>
          <a:bodyPr/>
          <a:lstStyle/>
          <a:p>
            <a:pPr>
              <a:spcAft>
                <a:spcPts val="1800"/>
              </a:spcAft>
            </a:pPr>
            <a:r>
              <a:rPr lang="en-US" sz="2000" dirty="0" smtClean="0"/>
              <a:t>Proposal received by May 13, 2016, 3:00 PM EPT deadline</a:t>
            </a:r>
          </a:p>
          <a:p>
            <a:pPr>
              <a:spcAft>
                <a:spcPts val="1800"/>
              </a:spcAft>
            </a:pPr>
            <a:r>
              <a:rPr lang="en-US" sz="2000" dirty="0" smtClean="0"/>
              <a:t>Proposal delivered with required submittal fee as a certified check or </a:t>
            </a:r>
            <a:r>
              <a:rPr lang="en-US" sz="2000" dirty="0"/>
              <a:t>bank </a:t>
            </a:r>
            <a:r>
              <a:rPr lang="en-US" sz="2000" dirty="0" smtClean="0"/>
              <a:t>check made payable to PSEG Long Island</a:t>
            </a:r>
          </a:p>
          <a:p>
            <a:pPr>
              <a:spcAft>
                <a:spcPts val="1800"/>
              </a:spcAft>
            </a:pPr>
            <a:r>
              <a:rPr lang="en-US" sz="2000" dirty="0" smtClean="0"/>
              <a:t>All required documents and forms supplied with proposal</a:t>
            </a:r>
          </a:p>
          <a:p>
            <a:pPr>
              <a:spcAft>
                <a:spcPts val="1800"/>
              </a:spcAft>
            </a:pPr>
            <a:r>
              <a:rPr lang="en-US" sz="2000" dirty="0" smtClean="0"/>
              <a:t>No material changes after submittal of the proposal</a:t>
            </a:r>
          </a:p>
          <a:p>
            <a:pPr>
              <a:spcAft>
                <a:spcPts val="1800"/>
              </a:spcAft>
            </a:pPr>
            <a:r>
              <a:rPr lang="en-US" sz="2000" dirty="0" smtClean="0"/>
              <a:t>Firm </a:t>
            </a:r>
            <a:r>
              <a:rPr lang="en-US" sz="2000" dirty="0"/>
              <a:t>p</a:t>
            </a:r>
            <a:r>
              <a:rPr lang="en-US" sz="2000" dirty="0" smtClean="0"/>
              <a:t>ricing through January 31, 2018</a:t>
            </a:r>
          </a:p>
          <a:p>
            <a:pPr>
              <a:spcAft>
                <a:spcPts val="1800"/>
              </a:spcAft>
            </a:pPr>
            <a:r>
              <a:rPr lang="en-US" sz="2000" dirty="0" smtClean="0"/>
              <a:t>Prompt response to clarifying questions posed by PSEG Long Island</a:t>
            </a:r>
          </a:p>
          <a:p>
            <a:pPr>
              <a:spcAft>
                <a:spcPts val="1800"/>
              </a:spcAft>
            </a:pPr>
            <a:r>
              <a:rPr lang="en-US" sz="2000" dirty="0" smtClean="0"/>
              <a:t>Initial power delivery must be no later than December 31, 2020</a:t>
            </a:r>
            <a:endParaRPr lang="en-US" sz="2000" dirty="0"/>
          </a:p>
        </p:txBody>
      </p:sp>
    </p:spTree>
    <p:extLst>
      <p:ext uri="{BB962C8B-B14F-4D97-AF65-F5344CB8AC3E}">
        <p14:creationId xmlns:p14="http://schemas.microsoft.com/office/powerpoint/2010/main" val="3486174070"/>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4430" y="381000"/>
            <a:ext cx="8574770" cy="548640"/>
          </a:xfrm>
        </p:spPr>
        <p:txBody>
          <a:bodyPr/>
          <a:lstStyle/>
          <a:p>
            <a:r>
              <a:rPr lang="en-US" dirty="0" smtClean="0"/>
              <a:t>Keys to Successful Proposal (con’t)</a:t>
            </a:r>
            <a:endParaRPr lang="en-US" dirty="0"/>
          </a:p>
        </p:txBody>
      </p:sp>
      <p:sp>
        <p:nvSpPr>
          <p:cNvPr id="3" name="Content Placeholder 2"/>
          <p:cNvSpPr>
            <a:spLocks noGrp="1"/>
          </p:cNvSpPr>
          <p:nvPr>
            <p:ph idx="1"/>
          </p:nvPr>
        </p:nvSpPr>
        <p:spPr>
          <a:xfrm>
            <a:off x="416830" y="1219200"/>
            <a:ext cx="8574770" cy="4724400"/>
          </a:xfrm>
        </p:spPr>
        <p:txBody>
          <a:bodyPr/>
          <a:lstStyle/>
          <a:p>
            <a:pPr>
              <a:spcBef>
                <a:spcPts val="0"/>
              </a:spcBef>
              <a:spcAft>
                <a:spcPts val="1800"/>
              </a:spcAft>
            </a:pPr>
            <a:r>
              <a:rPr lang="en-US" sz="2000" dirty="0" smtClean="0"/>
              <a:t>Community acceptance </a:t>
            </a:r>
          </a:p>
          <a:p>
            <a:pPr marL="738188" lvl="1" indent="-277813">
              <a:spcBef>
                <a:spcPts val="0"/>
              </a:spcBef>
              <a:spcAft>
                <a:spcPts val="1800"/>
              </a:spcAft>
            </a:pPr>
            <a:r>
              <a:rPr lang="en-US" sz="1800" dirty="0"/>
              <a:t>D</a:t>
            </a:r>
            <a:r>
              <a:rPr lang="en-US" sz="1800" dirty="0" smtClean="0"/>
              <a:t>ocumented evidence of local outreach and support from the local community, including elected officials and civic groups</a:t>
            </a:r>
          </a:p>
          <a:p>
            <a:pPr marL="738188" lvl="1" indent="-277813">
              <a:spcBef>
                <a:spcPts val="0"/>
              </a:spcBef>
              <a:spcAft>
                <a:spcPts val="1800"/>
              </a:spcAft>
            </a:pPr>
            <a:r>
              <a:rPr lang="en-US" sz="1800" dirty="0"/>
              <a:t>R</a:t>
            </a:r>
            <a:r>
              <a:rPr lang="en-US" sz="1800" dirty="0" smtClean="0"/>
              <a:t>equired permits in hand or demonstration with a reasonable degree of confidence that such permits can be obtained </a:t>
            </a:r>
          </a:p>
          <a:p>
            <a:pPr>
              <a:spcBef>
                <a:spcPts val="0"/>
              </a:spcBef>
              <a:spcAft>
                <a:spcPts val="1800"/>
              </a:spcAft>
            </a:pPr>
            <a:r>
              <a:rPr lang="en-US" sz="2000" dirty="0" smtClean="0"/>
              <a:t>Competitively </a:t>
            </a:r>
            <a:r>
              <a:rPr lang="en-US" sz="2000" dirty="0"/>
              <a:t>priced (including fuel pricing as required by Section 3.2.4.1.e of the </a:t>
            </a:r>
            <a:r>
              <a:rPr lang="en-US" sz="2000" dirty="0"/>
              <a:t>RFP)</a:t>
            </a:r>
            <a:endParaRPr lang="en-US" sz="2000" dirty="0"/>
          </a:p>
          <a:p>
            <a:pPr>
              <a:spcBef>
                <a:spcPts val="0"/>
              </a:spcBef>
              <a:spcAft>
                <a:spcPts val="1800"/>
              </a:spcAft>
            </a:pPr>
            <a:r>
              <a:rPr lang="en-US" sz="2000" dirty="0" smtClean="0"/>
              <a:t>Experienc</a:t>
            </a:r>
            <a:r>
              <a:rPr lang="en-US" sz="2000" dirty="0"/>
              <a:t>ed </a:t>
            </a:r>
            <a:r>
              <a:rPr lang="en-US" sz="2000" dirty="0" smtClean="0"/>
              <a:t>team</a:t>
            </a:r>
          </a:p>
          <a:p>
            <a:pPr marL="738188" lvl="1" indent="-277813">
              <a:spcBef>
                <a:spcPts val="0"/>
              </a:spcBef>
              <a:spcAft>
                <a:spcPts val="1800"/>
              </a:spcAft>
            </a:pPr>
            <a:r>
              <a:rPr lang="en-US" sz="1800" dirty="0"/>
              <a:t>R</a:t>
            </a:r>
            <a:r>
              <a:rPr lang="en-US" sz="1800" dirty="0" smtClean="0"/>
              <a:t>espondent has demonstrated experience in developing projects of similar size, technology and scope</a:t>
            </a:r>
          </a:p>
          <a:p>
            <a:pPr>
              <a:spcBef>
                <a:spcPts val="0"/>
              </a:spcBef>
              <a:spcAft>
                <a:spcPts val="1800"/>
              </a:spcAft>
            </a:pPr>
            <a:r>
              <a:rPr lang="en-US" sz="2000" dirty="0"/>
              <a:t>Ability to implement</a:t>
            </a:r>
          </a:p>
          <a:p>
            <a:endParaRPr lang="en-US" sz="2000" dirty="0" smtClean="0"/>
          </a:p>
          <a:p>
            <a:endParaRPr lang="en-US" dirty="0" smtClean="0"/>
          </a:p>
          <a:p>
            <a:endParaRPr lang="en-US" dirty="0"/>
          </a:p>
        </p:txBody>
      </p:sp>
    </p:spTree>
    <p:extLst>
      <p:ext uri="{BB962C8B-B14F-4D97-AF65-F5344CB8AC3E}">
        <p14:creationId xmlns:p14="http://schemas.microsoft.com/office/powerpoint/2010/main" val="4099154126"/>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92925" y="1905000"/>
            <a:ext cx="7268475" cy="1204306"/>
          </a:xfrm>
        </p:spPr>
        <p:txBody>
          <a:bodyPr anchor="ctr"/>
          <a:lstStyle/>
          <a:p>
            <a:r>
              <a:rPr lang="en-US" sz="3200" dirty="0" smtClean="0"/>
              <a:t>Western Nassau RFP WebEx</a:t>
            </a:r>
            <a:endParaRPr lang="en-US" sz="3200" dirty="0"/>
          </a:p>
        </p:txBody>
      </p:sp>
      <p:sp>
        <p:nvSpPr>
          <p:cNvPr id="3" name="Subtitle 2"/>
          <p:cNvSpPr>
            <a:spLocks noGrp="1"/>
          </p:cNvSpPr>
          <p:nvPr>
            <p:ph type="subTitle" idx="1"/>
          </p:nvPr>
        </p:nvSpPr>
        <p:spPr>
          <a:xfrm rot="1089">
            <a:off x="1456382" y="3480270"/>
            <a:ext cx="5439636" cy="925552"/>
          </a:xfrm>
        </p:spPr>
        <p:txBody>
          <a:bodyPr>
            <a:normAutofit/>
          </a:bodyPr>
          <a:lstStyle/>
          <a:p>
            <a:r>
              <a:rPr lang="en-US" sz="1600" b="1" dirty="0" smtClean="0"/>
              <a:t>February 11, 2016</a:t>
            </a:r>
          </a:p>
        </p:txBody>
      </p:sp>
      <p:sp>
        <p:nvSpPr>
          <p:cNvPr id="4" name="Title 1"/>
          <p:cNvSpPr txBox="1">
            <a:spLocks/>
          </p:cNvSpPr>
          <p:nvPr/>
        </p:nvSpPr>
        <p:spPr>
          <a:xfrm>
            <a:off x="1456424" y="4267200"/>
            <a:ext cx="7268475" cy="582006"/>
          </a:xfrm>
          <a:prstGeom prst="rect">
            <a:avLst/>
          </a:prstGeom>
        </p:spPr>
        <p:txBody>
          <a:bodyPr vert="horz" lIns="0" tIns="0" rIns="0" bIns="9144" rtlCol="0" anchor="ctr" anchorCtr="0">
            <a:noAutofit/>
          </a:bodyPr>
          <a:lstStyle>
            <a:lvl1pPr algn="l" defTabSz="914400" rtl="0" eaLnBrk="1" latinLnBrk="0" hangingPunct="1">
              <a:spcBef>
                <a:spcPct val="0"/>
              </a:spcBef>
              <a:buNone/>
              <a:defRPr sz="3400" kern="1200" cap="none" baseline="0">
                <a:solidFill>
                  <a:schemeClr val="accent6">
                    <a:lumMod val="75000"/>
                  </a:schemeClr>
                </a:solidFill>
                <a:latin typeface="+mj-lt"/>
                <a:ea typeface="+mj-ea"/>
                <a:cs typeface="+mj-cs"/>
              </a:defRPr>
            </a:lvl1pPr>
          </a:lstStyle>
          <a:p>
            <a:endParaRPr lang="en-US" sz="3200" dirty="0" smtClean="0"/>
          </a:p>
          <a:p>
            <a:endParaRPr lang="en-US" sz="2400" dirty="0" smtClean="0">
              <a:solidFill>
                <a:srgbClr val="FF0000"/>
              </a:solidFill>
            </a:endParaRPr>
          </a:p>
        </p:txBody>
      </p:sp>
    </p:spTree>
    <p:extLst>
      <p:ext uri="{BB962C8B-B14F-4D97-AF65-F5344CB8AC3E}">
        <p14:creationId xmlns:p14="http://schemas.microsoft.com/office/powerpoint/2010/main" val="2723292095"/>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9190" y="381000"/>
            <a:ext cx="8574770" cy="609600"/>
          </a:xfrm>
        </p:spPr>
        <p:txBody>
          <a:bodyPr/>
          <a:lstStyle/>
          <a:p>
            <a:r>
              <a:rPr lang="en-US" dirty="0" smtClean="0"/>
              <a:t>Schedule</a:t>
            </a:r>
            <a:endParaRPr lang="en-US" sz="2400" dirty="0">
              <a:solidFill>
                <a:schemeClr val="accent2">
                  <a:lumMod val="75000"/>
                </a:schemeClr>
              </a:solidFill>
            </a:endParaRPr>
          </a:p>
        </p:txBody>
      </p:sp>
      <p:pic>
        <p:nvPicPr>
          <p:cNvPr id="13" name="Picture 12"/>
          <p:cNvPicPr>
            <a:picLocks noChangeAspect="1"/>
          </p:cNvPicPr>
          <p:nvPr/>
        </p:nvPicPr>
        <p:blipFill>
          <a:blip r:embed="rId2"/>
          <a:stretch>
            <a:fillRect/>
          </a:stretch>
        </p:blipFill>
        <p:spPr>
          <a:xfrm>
            <a:off x="1066800" y="1371600"/>
            <a:ext cx="7047882" cy="3644900"/>
          </a:xfrm>
          <a:prstGeom prst="rect">
            <a:avLst/>
          </a:prstGeom>
        </p:spPr>
      </p:pic>
      <p:sp>
        <p:nvSpPr>
          <p:cNvPr id="14" name="Rectangle 13"/>
          <p:cNvSpPr/>
          <p:nvPr/>
        </p:nvSpPr>
        <p:spPr>
          <a:xfrm>
            <a:off x="1371600" y="4724400"/>
            <a:ext cx="6553200" cy="1426031"/>
          </a:xfrm>
          <a:prstGeom prst="rect">
            <a:avLst/>
          </a:prstGeom>
        </p:spPr>
        <p:txBody>
          <a:bodyPr wrap="square">
            <a:spAutoFit/>
          </a:bodyPr>
          <a:lstStyle/>
          <a:p>
            <a:pPr marL="109538" indent="-109538">
              <a:spcAft>
                <a:spcPts val="400"/>
              </a:spcAft>
            </a:pPr>
            <a:r>
              <a:rPr lang="en-US" sz="1000" baseline="30000" dirty="0" smtClean="0"/>
              <a:t>1	 </a:t>
            </a:r>
            <a:r>
              <a:rPr lang="en-US" sz="1000" dirty="0"/>
              <a:t>All Respondents will be notified in writing once the selections are completed.</a:t>
            </a:r>
          </a:p>
          <a:p>
            <a:pPr marL="109538" indent="-109538">
              <a:spcAft>
                <a:spcPts val="400"/>
              </a:spcAft>
            </a:pPr>
            <a:r>
              <a:rPr lang="en-US" sz="1000" baseline="30000" dirty="0"/>
              <a:t>2 </a:t>
            </a:r>
            <a:r>
              <a:rPr lang="en-US" sz="1000" baseline="30000" dirty="0" smtClean="0"/>
              <a:t>	</a:t>
            </a:r>
            <a:r>
              <a:rPr lang="en-US" sz="1000" dirty="0" smtClean="0"/>
              <a:t>Execution </a:t>
            </a:r>
            <a:r>
              <a:rPr lang="en-US" sz="1000" dirty="0"/>
              <a:t>of a contract is dependent upon completion of negotiations, and for resources requiring SEQRA, it is also dependent upon receipt of SEQRA findings.</a:t>
            </a:r>
          </a:p>
          <a:p>
            <a:pPr marL="109538" indent="-109538">
              <a:spcAft>
                <a:spcPts val="400"/>
              </a:spcAft>
            </a:pPr>
            <a:r>
              <a:rPr lang="en-US" sz="1000" baseline="30000" dirty="0"/>
              <a:t>3 </a:t>
            </a:r>
            <a:r>
              <a:rPr lang="en-US" sz="1000" baseline="30000" dirty="0" smtClean="0"/>
              <a:t>	</a:t>
            </a:r>
            <a:r>
              <a:rPr lang="en-US" sz="1000" dirty="0" smtClean="0"/>
              <a:t>All </a:t>
            </a:r>
            <a:r>
              <a:rPr lang="en-US" sz="1000" dirty="0"/>
              <a:t>Respondents must commit to meeting the minimum resource requirements needed for compliance by year-end 2020 in either or both the Far Rockaway or Glenwood Load Areas, as described in Section 1.4. In addition, for Far Rockaway, Proposals that contain resources that will be phased in service over the term of the contract must commit to meeting the minimum resource requirements for year-end 2020 as well as the yearly total resource requirements between 2021 and 2030 that are identified in Table 1-</a:t>
            </a:r>
            <a:r>
              <a:rPr lang="en-US" sz="1000" dirty="0" smtClean="0"/>
              <a:t>1 in the RFP. </a:t>
            </a:r>
            <a:endParaRPr lang="en-US" sz="1000" dirty="0"/>
          </a:p>
        </p:txBody>
      </p:sp>
    </p:spTree>
    <p:extLst>
      <p:ext uri="{BB962C8B-B14F-4D97-AF65-F5344CB8AC3E}">
        <p14:creationId xmlns:p14="http://schemas.microsoft.com/office/powerpoint/2010/main" val="2386898929"/>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200400" y="2821632"/>
            <a:ext cx="3043972" cy="461665"/>
          </a:xfrm>
          <a:prstGeom prst="rect">
            <a:avLst/>
          </a:prstGeom>
          <a:noFill/>
        </p:spPr>
        <p:txBody>
          <a:bodyPr wrap="none" rtlCol="0">
            <a:spAutoFit/>
          </a:bodyPr>
          <a:lstStyle/>
          <a:p>
            <a:r>
              <a:rPr lang="en-US" sz="2400" dirty="0">
                <a:solidFill>
                  <a:schemeClr val="accent6">
                    <a:lumMod val="75000"/>
                  </a:schemeClr>
                </a:solidFill>
                <a:latin typeface="+mj-lt"/>
                <a:ea typeface="+mj-ea"/>
                <a:cs typeface="+mj-cs"/>
              </a:rPr>
              <a:t>Additional</a:t>
            </a:r>
            <a:r>
              <a:rPr lang="en-US" sz="2400" dirty="0" smtClean="0"/>
              <a:t> </a:t>
            </a:r>
            <a:r>
              <a:rPr lang="en-US" sz="2400" dirty="0">
                <a:solidFill>
                  <a:schemeClr val="accent6">
                    <a:lumMod val="75000"/>
                  </a:schemeClr>
                </a:solidFill>
                <a:latin typeface="+mj-lt"/>
                <a:ea typeface="+mj-ea"/>
                <a:cs typeface="+mj-cs"/>
              </a:rPr>
              <a:t>questions</a:t>
            </a:r>
            <a:r>
              <a:rPr lang="en-US" sz="2400" dirty="0" smtClean="0"/>
              <a:t>?</a:t>
            </a:r>
            <a:endParaRPr lang="en-US" sz="2400" dirty="0"/>
          </a:p>
        </p:txBody>
      </p:sp>
    </p:spTree>
    <p:extLst>
      <p:ext uri="{BB962C8B-B14F-4D97-AF65-F5344CB8AC3E}">
        <p14:creationId xmlns:p14="http://schemas.microsoft.com/office/powerpoint/2010/main" val="3631916492"/>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304800" y="381000"/>
            <a:ext cx="8610600" cy="533400"/>
          </a:xfrm>
        </p:spPr>
        <p:txBody>
          <a:bodyPr/>
          <a:lstStyle/>
          <a:p>
            <a:r>
              <a:rPr lang="en-US" altLang="en-US" b="1" dirty="0" smtClean="0">
                <a:ea typeface="ＭＳ Ｐゴシック" pitchFamily="34" charset="-128"/>
              </a:rPr>
              <a:t>Agenda</a:t>
            </a:r>
          </a:p>
        </p:txBody>
      </p:sp>
      <p:sp useBgFill="1">
        <p:nvSpPr>
          <p:cNvPr id="11267" name="Content Placeholder 2"/>
          <p:cNvSpPr>
            <a:spLocks noGrp="1"/>
          </p:cNvSpPr>
          <p:nvPr>
            <p:ph idx="1"/>
          </p:nvPr>
        </p:nvSpPr>
        <p:spPr>
          <a:xfrm>
            <a:off x="762000" y="990600"/>
            <a:ext cx="7391400" cy="4876800"/>
          </a:xfrm>
        </p:spPr>
        <p:txBody>
          <a:bodyPr/>
          <a:lstStyle/>
          <a:p>
            <a:pPr>
              <a:spcAft>
                <a:spcPts val="600"/>
              </a:spcAft>
              <a:buSzPct val="100000"/>
            </a:pPr>
            <a:r>
              <a:rPr lang="en-US" altLang="en-US" sz="2000" dirty="0" smtClean="0">
                <a:solidFill>
                  <a:srgbClr val="506E94"/>
                </a:solidFill>
                <a:ea typeface="ＭＳ Ｐゴシック" pitchFamily="34" charset="-128"/>
              </a:rPr>
              <a:t>PSEG Long Island Team Introductions</a:t>
            </a:r>
          </a:p>
          <a:p>
            <a:pPr>
              <a:spcAft>
                <a:spcPts val="600"/>
              </a:spcAft>
              <a:buSzPct val="100000"/>
            </a:pPr>
            <a:r>
              <a:rPr lang="en-US" altLang="en-US" sz="2000" dirty="0" smtClean="0">
                <a:solidFill>
                  <a:srgbClr val="506E94"/>
                </a:solidFill>
                <a:ea typeface="ＭＳ Ｐゴシック" pitchFamily="34" charset="-128"/>
              </a:rPr>
              <a:t>Disclaimer</a:t>
            </a:r>
          </a:p>
          <a:p>
            <a:pPr>
              <a:spcAft>
                <a:spcPts val="600"/>
              </a:spcAft>
              <a:buSzPct val="100000"/>
            </a:pPr>
            <a:r>
              <a:rPr lang="en-US" altLang="en-US" sz="2000" dirty="0" smtClean="0">
                <a:solidFill>
                  <a:srgbClr val="506E94"/>
                </a:solidFill>
                <a:ea typeface="ＭＳ Ｐゴシック" pitchFamily="34" charset="-128"/>
              </a:rPr>
              <a:t>Western Nassau RFP Background and Goals</a:t>
            </a:r>
          </a:p>
          <a:p>
            <a:pPr>
              <a:spcAft>
                <a:spcPts val="600"/>
              </a:spcAft>
              <a:buSzPct val="100000"/>
            </a:pPr>
            <a:r>
              <a:rPr lang="en-US" altLang="en-US" sz="2000" dirty="0" smtClean="0">
                <a:solidFill>
                  <a:srgbClr val="506E94"/>
                </a:solidFill>
                <a:ea typeface="ＭＳ Ｐゴシック" pitchFamily="34" charset="-128"/>
              </a:rPr>
              <a:t>Selected RFP Discussion Topics</a:t>
            </a:r>
          </a:p>
          <a:p>
            <a:pPr marL="738188" lvl="1" indent="-277813">
              <a:buSzPct val="100000"/>
            </a:pPr>
            <a:r>
              <a:rPr lang="en-US" altLang="en-US" sz="1800" dirty="0" smtClean="0">
                <a:solidFill>
                  <a:srgbClr val="506E94"/>
                </a:solidFill>
                <a:ea typeface="ＭＳ Ｐゴシック" pitchFamily="34" charset="-128"/>
              </a:rPr>
              <a:t>Communications</a:t>
            </a:r>
          </a:p>
          <a:p>
            <a:pPr marL="738188" lvl="1" indent="-277813">
              <a:buSzPct val="100000"/>
            </a:pPr>
            <a:r>
              <a:rPr lang="en-US" altLang="en-US" sz="1800" dirty="0" smtClean="0">
                <a:solidFill>
                  <a:srgbClr val="506E94"/>
                </a:solidFill>
                <a:ea typeface="ＭＳ Ｐゴシック" pitchFamily="34" charset="-128"/>
              </a:rPr>
              <a:t>Product Definition</a:t>
            </a:r>
          </a:p>
          <a:p>
            <a:pPr marL="738188" lvl="1" indent="-277813">
              <a:buSzPct val="100000"/>
            </a:pPr>
            <a:r>
              <a:rPr lang="en-US" altLang="en-US" sz="1800" dirty="0" smtClean="0">
                <a:solidFill>
                  <a:srgbClr val="506E94"/>
                </a:solidFill>
                <a:ea typeface="ＭＳ Ｐゴシック" pitchFamily="34" charset="-128"/>
              </a:rPr>
              <a:t>Contract</a:t>
            </a:r>
          </a:p>
          <a:p>
            <a:pPr marL="738188" lvl="1" indent="-277813">
              <a:buSzPct val="100000"/>
            </a:pPr>
            <a:r>
              <a:rPr lang="en-US" altLang="en-US" sz="1800" dirty="0" smtClean="0">
                <a:solidFill>
                  <a:srgbClr val="506E94"/>
                </a:solidFill>
                <a:ea typeface="ＭＳ Ｐゴシック" pitchFamily="34" charset="-128"/>
              </a:rPr>
              <a:t>Pricing</a:t>
            </a:r>
          </a:p>
          <a:p>
            <a:pPr marL="738188" lvl="1" indent="-277813">
              <a:buSzPct val="100000"/>
            </a:pPr>
            <a:r>
              <a:rPr lang="en-US" altLang="en-US" sz="1800" dirty="0" smtClean="0">
                <a:solidFill>
                  <a:srgbClr val="506E94"/>
                </a:solidFill>
                <a:ea typeface="ＭＳ Ｐゴシック" pitchFamily="34" charset="-128"/>
              </a:rPr>
              <a:t>Submittal Fees</a:t>
            </a:r>
          </a:p>
          <a:p>
            <a:pPr marL="738188" lvl="1" indent="-277813">
              <a:buSzPct val="100000"/>
            </a:pPr>
            <a:r>
              <a:rPr lang="en-US" altLang="en-US" sz="1800" dirty="0" smtClean="0">
                <a:solidFill>
                  <a:srgbClr val="506E94"/>
                </a:solidFill>
                <a:ea typeface="ＭＳ Ｐゴシック" pitchFamily="34" charset="-128"/>
              </a:rPr>
              <a:t>Evaluation Process</a:t>
            </a:r>
          </a:p>
          <a:p>
            <a:pPr marL="738188" lvl="1" indent="-277813">
              <a:buSzPct val="100000"/>
            </a:pPr>
            <a:r>
              <a:rPr lang="en-US" altLang="en-US" sz="1800" dirty="0" smtClean="0">
                <a:solidFill>
                  <a:srgbClr val="506E94"/>
                </a:solidFill>
                <a:ea typeface="ＭＳ Ｐゴシック" pitchFamily="34" charset="-128"/>
              </a:rPr>
              <a:t>Post-selection Process</a:t>
            </a:r>
          </a:p>
          <a:p>
            <a:pPr marL="738188" lvl="1" indent="-277813">
              <a:buSzPct val="100000"/>
            </a:pPr>
            <a:r>
              <a:rPr lang="en-US" altLang="en-US" sz="1800" dirty="0" smtClean="0">
                <a:solidFill>
                  <a:srgbClr val="506E94"/>
                </a:solidFill>
                <a:ea typeface="ＭＳ Ｐゴシック" pitchFamily="34" charset="-128"/>
              </a:rPr>
              <a:t>Other</a:t>
            </a:r>
            <a:endParaRPr lang="en-US" altLang="en-US" sz="1800" dirty="0">
              <a:solidFill>
                <a:srgbClr val="506E94"/>
              </a:solidFill>
              <a:ea typeface="ＭＳ Ｐゴシック" pitchFamily="34" charset="-128"/>
            </a:endParaRPr>
          </a:p>
          <a:p>
            <a:pPr>
              <a:spcAft>
                <a:spcPts val="600"/>
              </a:spcAft>
              <a:buSzPct val="100000"/>
            </a:pPr>
            <a:r>
              <a:rPr lang="en-US" altLang="en-US" sz="2000" dirty="0" smtClean="0">
                <a:solidFill>
                  <a:srgbClr val="506E94"/>
                </a:solidFill>
                <a:ea typeface="ＭＳ Ｐゴシック" pitchFamily="34" charset="-128"/>
              </a:rPr>
              <a:t>Keys to a Successful Proposal</a:t>
            </a:r>
          </a:p>
          <a:p>
            <a:pPr>
              <a:spcAft>
                <a:spcPts val="600"/>
              </a:spcAft>
              <a:buSzPct val="100000"/>
            </a:pPr>
            <a:r>
              <a:rPr lang="en-US" altLang="en-US" sz="2000" dirty="0" smtClean="0">
                <a:solidFill>
                  <a:srgbClr val="506E94"/>
                </a:solidFill>
                <a:ea typeface="ＭＳ Ｐゴシック" pitchFamily="34" charset="-128"/>
              </a:rPr>
              <a:t>Schedule</a:t>
            </a:r>
          </a:p>
          <a:p>
            <a:pPr>
              <a:spcAft>
                <a:spcPts val="600"/>
              </a:spcAft>
              <a:buSzPct val="100000"/>
            </a:pPr>
            <a:endParaRPr lang="en-US" altLang="en-US" sz="2000" dirty="0" smtClean="0">
              <a:ea typeface="ＭＳ Ｐゴシック" pitchFamily="34" charset="-128"/>
            </a:endParaRPr>
          </a:p>
          <a:p>
            <a:pPr marL="0" indent="0">
              <a:spcAft>
                <a:spcPts val="600"/>
              </a:spcAft>
              <a:buSzPct val="100000"/>
              <a:buNone/>
            </a:pPr>
            <a:endParaRPr lang="en-US" altLang="en-US" sz="2000" dirty="0">
              <a:ea typeface="ＭＳ Ｐゴシック" pitchFamily="34" charset="-128"/>
            </a:endParaRPr>
          </a:p>
        </p:txBody>
      </p:sp>
      <p:sp>
        <p:nvSpPr>
          <p:cNvPr id="5" name="Rectangle 4"/>
          <p:cNvSpPr/>
          <p:nvPr/>
        </p:nvSpPr>
        <p:spPr>
          <a:xfrm>
            <a:off x="3492393" y="6482325"/>
            <a:ext cx="3569035" cy="276999"/>
          </a:xfrm>
          <a:prstGeom prst="rect">
            <a:avLst/>
          </a:prstGeom>
        </p:spPr>
        <p:txBody>
          <a:bodyPr wrap="square">
            <a:spAutoFit/>
          </a:bodyPr>
          <a:lstStyle/>
          <a:p>
            <a:pPr>
              <a:defRPr/>
            </a:pPr>
            <a:r>
              <a:rPr lang="en-US" sz="1200" dirty="0" smtClean="0"/>
              <a:t>Western Nassau RFP WebEx; February 11, 2016</a:t>
            </a:r>
            <a:endParaRPr lang="en-US" sz="1200" dirty="0"/>
          </a:p>
        </p:txBody>
      </p:sp>
    </p:spTree>
    <p:extLst>
      <p:ext uri="{BB962C8B-B14F-4D97-AF65-F5344CB8AC3E}">
        <p14:creationId xmlns:p14="http://schemas.microsoft.com/office/powerpoint/2010/main" val="368009917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ea typeface="ＭＳ Ｐゴシック" pitchFamily="34" charset="-128"/>
              </a:rPr>
              <a:t>PSEG </a:t>
            </a:r>
            <a:r>
              <a:rPr lang="en-US" altLang="en-US" dirty="0" smtClean="0">
                <a:ea typeface="ＭＳ Ｐゴシック" pitchFamily="34" charset="-128"/>
              </a:rPr>
              <a:t>Long Island </a:t>
            </a:r>
            <a:r>
              <a:rPr lang="en-US" altLang="en-US" dirty="0">
                <a:ea typeface="ＭＳ Ｐゴシック" pitchFamily="34" charset="-128"/>
              </a:rPr>
              <a:t>Team Introductions</a:t>
            </a:r>
            <a:br>
              <a:rPr lang="en-US" altLang="en-US" dirty="0">
                <a:ea typeface="ＭＳ Ｐゴシック" pitchFamily="34" charset="-128"/>
              </a:rPr>
            </a:br>
            <a:endParaRPr lang="en-US" dirty="0"/>
          </a:p>
        </p:txBody>
      </p:sp>
      <p:sp>
        <p:nvSpPr>
          <p:cNvPr id="3" name="Content Placeholder 2"/>
          <p:cNvSpPr>
            <a:spLocks noGrp="1"/>
          </p:cNvSpPr>
          <p:nvPr>
            <p:ph idx="1"/>
          </p:nvPr>
        </p:nvSpPr>
        <p:spPr>
          <a:xfrm>
            <a:off x="457200" y="1219200"/>
            <a:ext cx="8305800" cy="4572000"/>
          </a:xfrm>
        </p:spPr>
        <p:txBody>
          <a:bodyPr/>
          <a:lstStyle/>
          <a:p>
            <a:pPr>
              <a:spcAft>
                <a:spcPts val="2400"/>
              </a:spcAft>
            </a:pPr>
            <a:r>
              <a:rPr lang="en-US" sz="2000" dirty="0"/>
              <a:t>James Parmelee, Senior Manager </a:t>
            </a:r>
            <a:r>
              <a:rPr lang="en-US" sz="2000" dirty="0" smtClean="0"/>
              <a:t>of Power </a:t>
            </a:r>
            <a:r>
              <a:rPr lang="en-US" sz="2000" dirty="0"/>
              <a:t>Resources and </a:t>
            </a:r>
            <a:r>
              <a:rPr lang="en-US" sz="2000" dirty="0" smtClean="0"/>
              <a:t>Contracts</a:t>
            </a:r>
          </a:p>
          <a:p>
            <a:pPr>
              <a:spcAft>
                <a:spcPts val="2400"/>
              </a:spcAft>
            </a:pPr>
            <a:r>
              <a:rPr lang="en-US" sz="2000" dirty="0"/>
              <a:t>Ed Petrocelli, Manager of Power </a:t>
            </a:r>
            <a:r>
              <a:rPr lang="en-US" sz="2000" dirty="0" smtClean="0"/>
              <a:t>Projects</a:t>
            </a:r>
            <a:endParaRPr lang="en-US" sz="2000" dirty="0"/>
          </a:p>
          <a:p>
            <a:pPr>
              <a:spcAft>
                <a:spcPts val="2400"/>
              </a:spcAft>
            </a:pPr>
            <a:r>
              <a:rPr lang="en-US" sz="2000" dirty="0" smtClean="0"/>
              <a:t>Steve Cantore, </a:t>
            </a:r>
            <a:r>
              <a:rPr lang="en-US" sz="2000" dirty="0"/>
              <a:t>Manager of Power Asset Management</a:t>
            </a:r>
          </a:p>
          <a:p>
            <a:pPr>
              <a:spcAft>
                <a:spcPts val="2400"/>
              </a:spcAft>
            </a:pPr>
            <a:r>
              <a:rPr lang="en-US" sz="2000" dirty="0" err="1"/>
              <a:t>Anie</a:t>
            </a:r>
            <a:r>
              <a:rPr lang="en-US" sz="2000" dirty="0"/>
              <a:t> Philip, Manager of Transmission Planning</a:t>
            </a:r>
          </a:p>
          <a:p>
            <a:pPr>
              <a:spcAft>
                <a:spcPts val="2400"/>
              </a:spcAft>
            </a:pPr>
            <a:r>
              <a:rPr lang="en-US" sz="2000" dirty="0"/>
              <a:t>Lucyna </a:t>
            </a:r>
            <a:r>
              <a:rPr lang="en-US" sz="2000" dirty="0"/>
              <a:t>Khazanovich, Manager of Fuel and Power Planning </a:t>
            </a:r>
            <a:endParaRPr lang="en-US" sz="2000" dirty="0"/>
          </a:p>
          <a:p>
            <a:pPr>
              <a:spcAft>
                <a:spcPts val="2400"/>
              </a:spcAft>
            </a:pPr>
            <a:r>
              <a:rPr lang="en-US" sz="2000" dirty="0"/>
              <a:t>Dylan </a:t>
            </a:r>
            <a:r>
              <a:rPr lang="en-US" sz="2000" dirty="0" err="1"/>
              <a:t>Dreisch</a:t>
            </a:r>
            <a:r>
              <a:rPr lang="en-US" sz="2000" dirty="0"/>
              <a:t>, </a:t>
            </a:r>
            <a:r>
              <a:rPr lang="en-US" sz="2000" dirty="0"/>
              <a:t>Engineer - Transmission Planning </a:t>
            </a:r>
          </a:p>
          <a:p>
            <a:pPr>
              <a:spcAft>
                <a:spcPts val="2400"/>
              </a:spcAft>
            </a:pPr>
            <a:r>
              <a:rPr lang="en-US" sz="2000" dirty="0"/>
              <a:t>Mike </a:t>
            </a:r>
            <a:r>
              <a:rPr lang="en-US" sz="2000" dirty="0" err="1"/>
              <a:t>LiPetri</a:t>
            </a:r>
            <a:r>
              <a:rPr lang="en-US" sz="2000" dirty="0"/>
              <a:t>, Engineer–Efficiency </a:t>
            </a:r>
            <a:r>
              <a:rPr lang="en-US" sz="2000" dirty="0"/>
              <a:t>and Renewables Planning and Evaluation</a:t>
            </a:r>
          </a:p>
          <a:p>
            <a:pPr>
              <a:spcAft>
                <a:spcPts val="2400"/>
              </a:spcAft>
            </a:pPr>
            <a:endParaRPr lang="en-US" sz="2000" dirty="0">
              <a:solidFill>
                <a:srgbClr val="FF0000"/>
              </a:solidFill>
            </a:endParaRPr>
          </a:p>
        </p:txBody>
      </p:sp>
    </p:spTree>
    <p:extLst>
      <p:ext uri="{BB962C8B-B14F-4D97-AF65-F5344CB8AC3E}">
        <p14:creationId xmlns:p14="http://schemas.microsoft.com/office/powerpoint/2010/main" val="63337563"/>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smtClean="0">
                <a:ea typeface="ＭＳ Ｐゴシック" pitchFamily="34" charset="-128"/>
              </a:rPr>
              <a:t>Disclaimer</a:t>
            </a:r>
            <a:endParaRPr lang="en-US" dirty="0"/>
          </a:p>
        </p:txBody>
      </p:sp>
      <p:sp>
        <p:nvSpPr>
          <p:cNvPr id="3" name="Content Placeholder 2"/>
          <p:cNvSpPr>
            <a:spLocks noGrp="1"/>
          </p:cNvSpPr>
          <p:nvPr>
            <p:ph idx="1"/>
          </p:nvPr>
        </p:nvSpPr>
        <p:spPr>
          <a:xfrm>
            <a:off x="457200" y="1143000"/>
            <a:ext cx="8132810" cy="4572000"/>
          </a:xfrm>
        </p:spPr>
        <p:txBody>
          <a:bodyPr/>
          <a:lstStyle/>
          <a:p>
            <a:pPr marL="0" indent="0" algn="just">
              <a:lnSpc>
                <a:spcPct val="140000"/>
              </a:lnSpc>
              <a:spcAft>
                <a:spcPts val="2400"/>
              </a:spcAft>
              <a:buNone/>
            </a:pPr>
            <a:r>
              <a:rPr lang="en-US" sz="2000" dirty="0" smtClean="0"/>
              <a:t>This WebEx is being conducted for informational purposes only and information, data, or comments provided by PSEG Long Island during the WebEx are not to be construed as altering, modifying or replacing the requirements or contents of the Western Nassau RFP.  PSEG Long Island’s agreement to make </a:t>
            </a:r>
            <a:r>
              <a:rPr lang="en-US" sz="2000" dirty="0"/>
              <a:t>m</a:t>
            </a:r>
            <a:r>
              <a:rPr lang="en-US" sz="2000" dirty="0" smtClean="0"/>
              <a:t>aterial or non-material changes to the RFP arising from WebEx discussions should not be considered binding unless and until such changes appear in an addendum to the RFP.   RFP Respondents are encouraged to carefully read and adhere to the Proposal requirements as articulated in the RFP and in written addendums thereto.</a:t>
            </a:r>
            <a:endParaRPr lang="en-US" sz="2000" dirty="0"/>
          </a:p>
        </p:txBody>
      </p:sp>
    </p:spTree>
    <p:extLst>
      <p:ext uri="{BB962C8B-B14F-4D97-AF65-F5344CB8AC3E}">
        <p14:creationId xmlns:p14="http://schemas.microsoft.com/office/powerpoint/2010/main" val="1728008488"/>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Western Nassau RFP Background and Goals</a:t>
            </a:r>
            <a:endParaRPr lang="en-US" dirty="0"/>
          </a:p>
        </p:txBody>
      </p:sp>
      <p:sp>
        <p:nvSpPr>
          <p:cNvPr id="3" name="Content Placeholder 2"/>
          <p:cNvSpPr>
            <a:spLocks noGrp="1"/>
          </p:cNvSpPr>
          <p:nvPr>
            <p:ph idx="1"/>
          </p:nvPr>
        </p:nvSpPr>
        <p:spPr>
          <a:xfrm>
            <a:off x="493030" y="1066800"/>
            <a:ext cx="8193770" cy="5029200"/>
          </a:xfrm>
        </p:spPr>
        <p:txBody>
          <a:bodyPr/>
          <a:lstStyle/>
          <a:p>
            <a:pPr>
              <a:spcBef>
                <a:spcPts val="0"/>
              </a:spcBef>
              <a:spcAft>
                <a:spcPts val="1200"/>
              </a:spcAft>
            </a:pPr>
            <a:r>
              <a:rPr lang="en-US" sz="2000" dirty="0" smtClean="0"/>
              <a:t>Western Nassau, defined as the Far Rockaway and Glenwood load areas, requires upgrades to meet NERC Reliability Standard TPL–001–</a:t>
            </a:r>
            <a:r>
              <a:rPr lang="en-US" sz="2000" dirty="0"/>
              <a:t>04</a:t>
            </a:r>
            <a:r>
              <a:rPr lang="en-US" sz="2000" dirty="0" smtClean="0"/>
              <a:t>.</a:t>
            </a:r>
          </a:p>
          <a:p>
            <a:pPr marL="747713" lvl="1" indent="-284163">
              <a:spcBef>
                <a:spcPts val="0"/>
              </a:spcBef>
              <a:spcAft>
                <a:spcPts val="1200"/>
              </a:spcAft>
            </a:pPr>
            <a:r>
              <a:rPr lang="en-US" sz="1800" dirty="0" smtClean="0"/>
              <a:t>Upgrades could be a LIPA transmission solution or power production and load reduction resources.</a:t>
            </a:r>
          </a:p>
          <a:p>
            <a:pPr>
              <a:spcBef>
                <a:spcPts val="0"/>
              </a:spcBef>
              <a:spcAft>
                <a:spcPts val="1200"/>
              </a:spcAft>
            </a:pPr>
            <a:r>
              <a:rPr lang="en-US" sz="2000" dirty="0" smtClean="0"/>
              <a:t>Upgrades must be in place by December 31, 2020.</a:t>
            </a:r>
          </a:p>
          <a:p>
            <a:pPr>
              <a:spcBef>
                <a:spcPts val="0"/>
              </a:spcBef>
              <a:spcAft>
                <a:spcPts val="1200"/>
              </a:spcAft>
            </a:pPr>
            <a:r>
              <a:rPr lang="en-US" sz="2000" dirty="0" smtClean="0"/>
              <a:t>Procurement open to all technologies (e.g., conventional </a:t>
            </a:r>
            <a:r>
              <a:rPr lang="en-US" sz="2000" dirty="0"/>
              <a:t>generation, energy efficiency, demand response, distributed energy resources, energy storage, and </a:t>
            </a:r>
            <a:r>
              <a:rPr lang="en-US" sz="2000" dirty="0" smtClean="0"/>
              <a:t>renewables).</a:t>
            </a:r>
          </a:p>
          <a:p>
            <a:pPr>
              <a:spcBef>
                <a:spcPts val="0"/>
              </a:spcBef>
              <a:spcAft>
                <a:spcPts val="1200"/>
              </a:spcAft>
            </a:pPr>
            <a:r>
              <a:rPr lang="en-US" sz="2000" dirty="0" smtClean="0"/>
              <a:t>Respondents must submit </a:t>
            </a:r>
            <a:r>
              <a:rPr lang="en-US" sz="2000" dirty="0"/>
              <a:t>Proposals that offer a complete solution, i.e., a Proposal that meets the minimum resource </a:t>
            </a:r>
            <a:r>
              <a:rPr lang="en-US" sz="2000" dirty="0" smtClean="0"/>
              <a:t>requirements at either or both locations.</a:t>
            </a:r>
          </a:p>
          <a:p>
            <a:pPr marL="747713" lvl="1" indent="-284163">
              <a:spcBef>
                <a:spcPts val="0"/>
              </a:spcBef>
              <a:spcAft>
                <a:spcPts val="1200"/>
              </a:spcAft>
            </a:pPr>
            <a:r>
              <a:rPr lang="en-US" sz="1800" dirty="0" smtClean="0"/>
              <a:t>Respondent Proposals may </a:t>
            </a:r>
            <a:r>
              <a:rPr lang="en-US" sz="1800" dirty="0"/>
              <a:t>include multiple parties, but one party will be required to be the contracting entity and responsible for performance of the Proposal. </a:t>
            </a:r>
          </a:p>
        </p:txBody>
      </p:sp>
    </p:spTree>
    <p:extLst>
      <p:ext uri="{BB962C8B-B14F-4D97-AF65-F5344CB8AC3E}">
        <p14:creationId xmlns:p14="http://schemas.microsoft.com/office/powerpoint/2010/main" val="304618313"/>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9190" y="365760"/>
            <a:ext cx="8574770" cy="548640"/>
          </a:xfrm>
        </p:spPr>
        <p:txBody>
          <a:bodyPr/>
          <a:lstStyle/>
          <a:p>
            <a:r>
              <a:rPr lang="en-US" dirty="0" smtClean="0"/>
              <a:t>Western Nassau RFP </a:t>
            </a:r>
            <a:r>
              <a:rPr lang="en-US" dirty="0"/>
              <a:t>Background and </a:t>
            </a:r>
            <a:r>
              <a:rPr lang="en-US" dirty="0" smtClean="0"/>
              <a:t>Goals (con’t)</a:t>
            </a:r>
            <a:endParaRPr lang="en-US" sz="1200" dirty="0"/>
          </a:p>
        </p:txBody>
      </p:sp>
      <p:sp>
        <p:nvSpPr>
          <p:cNvPr id="3" name="Content Placeholder 2"/>
          <p:cNvSpPr>
            <a:spLocks noGrp="1"/>
          </p:cNvSpPr>
          <p:nvPr>
            <p:ph idx="1"/>
          </p:nvPr>
        </p:nvSpPr>
        <p:spPr>
          <a:xfrm>
            <a:off x="533400" y="1295400"/>
            <a:ext cx="8153400" cy="4953000"/>
          </a:xfrm>
        </p:spPr>
        <p:txBody>
          <a:bodyPr/>
          <a:lstStyle/>
          <a:p>
            <a:pPr>
              <a:spcAft>
                <a:spcPts val="1000"/>
              </a:spcAft>
            </a:pPr>
            <a:r>
              <a:rPr lang="en-US" sz="2000" dirty="0" smtClean="0"/>
              <a:t>Total resource requirements</a:t>
            </a:r>
          </a:p>
          <a:p>
            <a:pPr marL="747713" lvl="1" indent="-284163">
              <a:spcAft>
                <a:spcPts val="1000"/>
              </a:spcAft>
            </a:pPr>
            <a:r>
              <a:rPr lang="en-US" sz="1800" dirty="0" smtClean="0"/>
              <a:t>Far Rockaway: 160 MWs by year end 2020, increasing to 275 MWs by 2030</a:t>
            </a:r>
          </a:p>
          <a:p>
            <a:pPr marL="747713" lvl="1" indent="-284163">
              <a:spcAft>
                <a:spcPts val="1000"/>
              </a:spcAft>
            </a:pPr>
            <a:r>
              <a:rPr lang="en-US" sz="1800" dirty="0" smtClean="0"/>
              <a:t>Glenwood: 	 </a:t>
            </a:r>
            <a:r>
              <a:rPr lang="en-US" sz="1800" dirty="0"/>
              <a:t> </a:t>
            </a:r>
            <a:r>
              <a:rPr lang="en-US" sz="1800" dirty="0" smtClean="0"/>
              <a:t>    100 MWs by year end 2020</a:t>
            </a:r>
          </a:p>
          <a:p>
            <a:pPr>
              <a:spcAft>
                <a:spcPts val="1000"/>
              </a:spcAft>
            </a:pPr>
            <a:r>
              <a:rPr lang="en-US" sz="2000" dirty="0" smtClean="0"/>
              <a:t>Minimum amount of resource types</a:t>
            </a:r>
          </a:p>
          <a:p>
            <a:pPr marL="747713" lvl="1" indent="-284163">
              <a:spcAft>
                <a:spcPts val="1000"/>
              </a:spcAft>
            </a:pPr>
            <a:r>
              <a:rPr lang="en-US" sz="1800" dirty="0" smtClean="0"/>
              <a:t>Far Rockaway: </a:t>
            </a:r>
            <a:r>
              <a:rPr lang="en-US" sz="1600" dirty="0"/>
              <a:t>140</a:t>
            </a:r>
            <a:r>
              <a:rPr lang="en-US" sz="1600" dirty="0" smtClean="0"/>
              <a:t> MWs of power </a:t>
            </a:r>
            <a:r>
              <a:rPr lang="en-US" sz="1600" dirty="0"/>
              <a:t>production resources by YE 2020 increasing to 240 MWs by 2030</a:t>
            </a:r>
          </a:p>
          <a:p>
            <a:pPr marL="976313" lvl="2" indent="-284163">
              <a:spcAft>
                <a:spcPts val="1000"/>
              </a:spcAft>
            </a:pPr>
            <a:r>
              <a:rPr lang="en-US" sz="1600" dirty="0"/>
              <a:t>Balance of requirement may be </a:t>
            </a:r>
            <a:r>
              <a:rPr lang="en-US" sz="1600" dirty="0" smtClean="0"/>
              <a:t>met by power </a:t>
            </a:r>
            <a:r>
              <a:rPr lang="en-US" sz="1600" dirty="0"/>
              <a:t>production or load reduction resources but they must meet service delivery hour target and energy </a:t>
            </a:r>
            <a:r>
              <a:rPr lang="en-US" sz="1600" dirty="0" smtClean="0"/>
              <a:t>requirements </a:t>
            </a:r>
            <a:r>
              <a:rPr lang="en-US" sz="1600" dirty="0"/>
              <a:t>(explained in further detail in </a:t>
            </a:r>
            <a:r>
              <a:rPr lang="en-US" sz="1600" dirty="0" smtClean="0"/>
              <a:t>slide 10)</a:t>
            </a:r>
          </a:p>
          <a:p>
            <a:pPr marL="747713" lvl="1" indent="-284163">
              <a:spcAft>
                <a:spcPts val="1000"/>
              </a:spcAft>
            </a:pPr>
            <a:r>
              <a:rPr lang="en-US" sz="1800" dirty="0" smtClean="0"/>
              <a:t>Glenwood: </a:t>
            </a:r>
            <a:r>
              <a:rPr lang="en-US" sz="1600" dirty="0" smtClean="0"/>
              <a:t>75 </a:t>
            </a:r>
            <a:r>
              <a:rPr lang="en-US" sz="1600" dirty="0"/>
              <a:t>MWs of power production resources by YE 2020</a:t>
            </a:r>
          </a:p>
          <a:p>
            <a:pPr marL="976313" lvl="2" indent="-284163">
              <a:spcAft>
                <a:spcPts val="1000"/>
              </a:spcAft>
            </a:pPr>
            <a:r>
              <a:rPr lang="en-US" sz="1600" dirty="0"/>
              <a:t>Balance of requirement may be </a:t>
            </a:r>
            <a:r>
              <a:rPr lang="en-US" sz="1600" dirty="0" smtClean="0"/>
              <a:t>met by power </a:t>
            </a:r>
            <a:r>
              <a:rPr lang="en-US" sz="1600" dirty="0"/>
              <a:t>production or load reduction resources but they must meet service delivery hour target and energy requirements (explained in further detail in </a:t>
            </a:r>
            <a:r>
              <a:rPr lang="en-US" sz="1600" dirty="0" smtClean="0"/>
              <a:t>slide 10</a:t>
            </a:r>
            <a:r>
              <a:rPr lang="en-US" sz="1600" dirty="0"/>
              <a:t>).</a:t>
            </a:r>
          </a:p>
        </p:txBody>
      </p:sp>
    </p:spTree>
    <p:extLst>
      <p:ext uri="{BB962C8B-B14F-4D97-AF65-F5344CB8AC3E}">
        <p14:creationId xmlns:p14="http://schemas.microsoft.com/office/powerpoint/2010/main" val="722219854"/>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9190" y="365760"/>
            <a:ext cx="8574770" cy="548640"/>
          </a:xfrm>
        </p:spPr>
        <p:txBody>
          <a:bodyPr/>
          <a:lstStyle/>
          <a:p>
            <a:r>
              <a:rPr lang="en-US" dirty="0" smtClean="0"/>
              <a:t>Western Nassau RFP </a:t>
            </a:r>
            <a:r>
              <a:rPr lang="en-US" dirty="0"/>
              <a:t>Background and </a:t>
            </a:r>
            <a:r>
              <a:rPr lang="en-US" dirty="0" smtClean="0"/>
              <a:t>Goals (con’t)</a:t>
            </a:r>
            <a:endParaRPr lang="en-US" sz="1200" dirty="0"/>
          </a:p>
        </p:txBody>
      </p:sp>
      <p:sp>
        <p:nvSpPr>
          <p:cNvPr id="3" name="Content Placeholder 2"/>
          <p:cNvSpPr>
            <a:spLocks noGrp="1"/>
          </p:cNvSpPr>
          <p:nvPr>
            <p:ph idx="1"/>
          </p:nvPr>
        </p:nvSpPr>
        <p:spPr>
          <a:xfrm>
            <a:off x="533400" y="1219200"/>
            <a:ext cx="8132810" cy="5029200"/>
          </a:xfrm>
        </p:spPr>
        <p:txBody>
          <a:bodyPr/>
          <a:lstStyle/>
          <a:p>
            <a:pPr marL="230188" indent="-230188">
              <a:spcAft>
                <a:spcPts val="700"/>
              </a:spcAft>
            </a:pPr>
            <a:r>
              <a:rPr lang="en-US" sz="2000" dirty="0"/>
              <a:t>Power production resources will connect to the Far Rockaway or Glenwood 69 kV bus</a:t>
            </a:r>
          </a:p>
          <a:p>
            <a:pPr marL="738188" lvl="1" indent="-217488">
              <a:spcAft>
                <a:spcPts val="700"/>
              </a:spcAft>
            </a:pPr>
            <a:r>
              <a:rPr lang="en-US" sz="1800" dirty="0"/>
              <a:t>Interconnection costs at Far Rockaway </a:t>
            </a:r>
            <a:r>
              <a:rPr lang="en-US" sz="1800" dirty="0" smtClean="0"/>
              <a:t>are estimated at between: </a:t>
            </a:r>
          </a:p>
          <a:p>
            <a:pPr marL="966788" lvl="2" indent="-217488">
              <a:spcAft>
                <a:spcPts val="700"/>
              </a:spcAft>
            </a:pPr>
            <a:r>
              <a:rPr lang="en-US" sz="1600" dirty="0"/>
              <a:t>$45 million </a:t>
            </a:r>
            <a:r>
              <a:rPr lang="en-US" sz="1600" dirty="0"/>
              <a:t>- $75 million for </a:t>
            </a:r>
            <a:r>
              <a:rPr lang="en-US" sz="1600" dirty="0"/>
              <a:t>171 MWs - 275 MWs. </a:t>
            </a:r>
          </a:p>
          <a:p>
            <a:pPr marL="966788" lvl="2" indent="-217488">
              <a:spcAft>
                <a:spcPts val="700"/>
              </a:spcAft>
            </a:pPr>
            <a:r>
              <a:rPr lang="en-US" sz="1600" dirty="0"/>
              <a:t>$55 million - $90 </a:t>
            </a:r>
            <a:r>
              <a:rPr lang="en-US" sz="1600" dirty="0"/>
              <a:t>million for </a:t>
            </a:r>
            <a:r>
              <a:rPr lang="en-US" sz="1600" dirty="0"/>
              <a:t>276 </a:t>
            </a:r>
            <a:r>
              <a:rPr lang="en-US" sz="1600" dirty="0"/>
              <a:t>MWs - 301 MWs</a:t>
            </a:r>
          </a:p>
          <a:p>
            <a:pPr marL="966788" lvl="2" indent="-217488">
              <a:spcAft>
                <a:spcPts val="700"/>
              </a:spcAft>
            </a:pPr>
            <a:r>
              <a:rPr lang="en-US" sz="1600" dirty="0"/>
              <a:t>$65 million - $100 </a:t>
            </a:r>
            <a:r>
              <a:rPr lang="en-US" sz="1600" dirty="0"/>
              <a:t>million for </a:t>
            </a:r>
            <a:r>
              <a:rPr lang="en-US" sz="1600" dirty="0"/>
              <a:t>311 MWs – 339 </a:t>
            </a:r>
            <a:r>
              <a:rPr lang="en-US" sz="1600" dirty="0"/>
              <a:t>MWs</a:t>
            </a:r>
            <a:endParaRPr lang="en-US" sz="1600" dirty="0"/>
          </a:p>
          <a:p>
            <a:pPr marL="738188" lvl="1" indent="-217488">
              <a:spcAft>
                <a:spcPts val="700"/>
              </a:spcAft>
            </a:pPr>
            <a:r>
              <a:rPr lang="en-US" sz="1800" dirty="0"/>
              <a:t>No current estimate for Glenwood interconnection </a:t>
            </a:r>
            <a:r>
              <a:rPr lang="en-US" sz="1800" dirty="0"/>
              <a:t>costs, but:</a:t>
            </a:r>
            <a:endParaRPr lang="en-US" sz="1800" dirty="0"/>
          </a:p>
          <a:p>
            <a:pPr marL="966788" lvl="2" indent="-217488">
              <a:spcAft>
                <a:spcPts val="700"/>
              </a:spcAft>
            </a:pPr>
            <a:r>
              <a:rPr lang="en-US" sz="1600" dirty="0"/>
              <a:t>Installation </a:t>
            </a:r>
            <a:r>
              <a:rPr lang="en-US" sz="1600" dirty="0"/>
              <a:t>of power production resources greater than 225 MWs may necessitate investment in additional transmission </a:t>
            </a:r>
            <a:r>
              <a:rPr lang="en-US" sz="1600" dirty="0"/>
              <a:t>reinforcements</a:t>
            </a:r>
          </a:p>
          <a:p>
            <a:pPr>
              <a:spcAft>
                <a:spcPts val="700"/>
              </a:spcAft>
            </a:pPr>
            <a:r>
              <a:rPr lang="en-US" sz="2000" dirty="0"/>
              <a:t>Transmission solutions at both locations are alternatives.  Estimated costs of transmission solutions:</a:t>
            </a:r>
          </a:p>
          <a:p>
            <a:pPr marL="738188" lvl="1" indent="-217488">
              <a:spcAft>
                <a:spcPts val="700"/>
              </a:spcAft>
            </a:pPr>
            <a:r>
              <a:rPr lang="en-US" sz="1800" dirty="0"/>
              <a:t>Far Rockaway:   $127 million - $190 million</a:t>
            </a:r>
          </a:p>
          <a:p>
            <a:pPr marL="738188" lvl="1" indent="-217488">
              <a:spcAft>
                <a:spcPts val="700"/>
              </a:spcAft>
            </a:pPr>
            <a:r>
              <a:rPr lang="en-US" sz="1800" dirty="0"/>
              <a:t>Glenwood: 		$170 million - $250 million</a:t>
            </a:r>
          </a:p>
        </p:txBody>
      </p:sp>
    </p:spTree>
    <p:extLst>
      <p:ext uri="{BB962C8B-B14F-4D97-AF65-F5344CB8AC3E}">
        <p14:creationId xmlns:p14="http://schemas.microsoft.com/office/powerpoint/2010/main" val="510665816"/>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9190" y="380999"/>
            <a:ext cx="8574770" cy="762001"/>
          </a:xfrm>
        </p:spPr>
        <p:txBody>
          <a:bodyPr/>
          <a:lstStyle/>
          <a:p>
            <a:r>
              <a:rPr lang="en-US" dirty="0"/>
              <a:t>Selected RFP Discussion Topics: Communications</a:t>
            </a:r>
            <a:endParaRPr lang="en-US" sz="2400" dirty="0">
              <a:solidFill>
                <a:schemeClr val="accent2">
                  <a:lumMod val="75000"/>
                </a:schemeClr>
              </a:solidFill>
            </a:endParaRPr>
          </a:p>
        </p:txBody>
      </p:sp>
      <p:sp>
        <p:nvSpPr>
          <p:cNvPr id="3" name="Content Placeholder 2"/>
          <p:cNvSpPr>
            <a:spLocks noGrp="1"/>
          </p:cNvSpPr>
          <p:nvPr>
            <p:ph idx="1"/>
          </p:nvPr>
        </p:nvSpPr>
        <p:spPr>
          <a:xfrm>
            <a:off x="477790" y="990600"/>
            <a:ext cx="8285210" cy="5257800"/>
          </a:xfrm>
        </p:spPr>
        <p:txBody>
          <a:bodyPr/>
          <a:lstStyle/>
          <a:p>
            <a:pPr>
              <a:spcBef>
                <a:spcPts val="0"/>
              </a:spcBef>
              <a:spcAft>
                <a:spcPts val="1200"/>
              </a:spcAft>
            </a:pPr>
            <a:r>
              <a:rPr lang="en-US" sz="2000" dirty="0" smtClean="0"/>
              <a:t>State law restricts communications during the RFP process, improper communications may result in bid disqualification.</a:t>
            </a:r>
          </a:p>
          <a:p>
            <a:pPr fontAlgn="base">
              <a:spcBef>
                <a:spcPts val="0"/>
              </a:spcBef>
              <a:spcAft>
                <a:spcPts val="1200"/>
              </a:spcAft>
            </a:pPr>
            <a:r>
              <a:rPr lang="en-US" sz="2000" dirty="0" smtClean="0"/>
              <a:t>All </a:t>
            </a:r>
            <a:r>
              <a:rPr lang="en-US" sz="2000" dirty="0"/>
              <a:t>questions and clarifications unrelated to interconnection inquiries concerning the RFP Documents may be electronically submitted through the RFP website at </a:t>
            </a:r>
            <a:r>
              <a:rPr lang="en-US" sz="2000" dirty="0">
                <a:hlinkClick r:id="rId2"/>
              </a:rPr>
              <a:t>http://www.psegliwnrfp.com/QandA.html</a:t>
            </a:r>
            <a:r>
              <a:rPr lang="en-US" sz="2000" dirty="0"/>
              <a:t>. </a:t>
            </a:r>
          </a:p>
          <a:p>
            <a:pPr marL="747713" lvl="1" indent="-284163" fontAlgn="base">
              <a:spcBef>
                <a:spcPts val="0"/>
              </a:spcBef>
              <a:spcAft>
                <a:spcPts val="1200"/>
              </a:spcAft>
            </a:pPr>
            <a:r>
              <a:rPr lang="en-US" sz="1800" dirty="0" smtClean="0"/>
              <a:t>Answers along with the questions will </a:t>
            </a:r>
            <a:r>
              <a:rPr lang="en-US" sz="1800" dirty="0"/>
              <a:t>be available </a:t>
            </a:r>
            <a:r>
              <a:rPr lang="en-US" sz="1800" dirty="0" smtClean="0"/>
              <a:t>on an anonymous basis to </a:t>
            </a:r>
            <a:r>
              <a:rPr lang="en-US" sz="1800" dirty="0"/>
              <a:t>all registered </a:t>
            </a:r>
            <a:r>
              <a:rPr lang="en-US" sz="1800" dirty="0" smtClean="0"/>
              <a:t>users. </a:t>
            </a:r>
          </a:p>
          <a:p>
            <a:pPr marL="747713" lvl="1" indent="-284163" fontAlgn="base">
              <a:spcBef>
                <a:spcPts val="0"/>
              </a:spcBef>
              <a:spcAft>
                <a:spcPts val="1200"/>
              </a:spcAft>
            </a:pPr>
            <a:r>
              <a:rPr lang="en-US" sz="1800" dirty="0" smtClean="0"/>
              <a:t>The </a:t>
            </a:r>
            <a:r>
              <a:rPr lang="en-US" sz="1800" dirty="0"/>
              <a:t>request for proprietary treatment will be evaluated and dispositioned by PSEG Long Island.</a:t>
            </a:r>
          </a:p>
          <a:p>
            <a:pPr fontAlgn="base">
              <a:spcBef>
                <a:spcPts val="0"/>
              </a:spcBef>
              <a:spcAft>
                <a:spcPts val="1200"/>
              </a:spcAft>
            </a:pPr>
            <a:r>
              <a:rPr lang="en-US" sz="2000" dirty="0" smtClean="0"/>
              <a:t>Prior </a:t>
            </a:r>
            <a:r>
              <a:rPr lang="en-US" sz="2000" dirty="0"/>
              <a:t>to any interconnection inquiries or discussions </a:t>
            </a:r>
            <a:r>
              <a:rPr lang="en-US" sz="2000" dirty="0" smtClean="0"/>
              <a:t>an NDA must </a:t>
            </a:r>
            <a:r>
              <a:rPr lang="en-US" sz="2000" dirty="0"/>
              <a:t>be executed between Respondent and PSEG Long Island. The NDA is located on the RFP website. In order to receive certain sensitive data a Critical Energy Infrastructure Information Request will need to be completed.</a:t>
            </a:r>
          </a:p>
          <a:p>
            <a:pPr fontAlgn="base">
              <a:spcBef>
                <a:spcPts val="0"/>
              </a:spcBef>
              <a:spcAft>
                <a:spcPts val="1200"/>
              </a:spcAft>
            </a:pPr>
            <a:r>
              <a:rPr lang="en-US" sz="2000" dirty="0" smtClean="0"/>
              <a:t>PSEG Long Island contact information is provided in the RFP.</a:t>
            </a:r>
            <a:endParaRPr lang="en-US" sz="1800" dirty="0" smtClean="0"/>
          </a:p>
        </p:txBody>
      </p:sp>
    </p:spTree>
    <p:extLst>
      <p:ext uri="{BB962C8B-B14F-4D97-AF65-F5344CB8AC3E}">
        <p14:creationId xmlns:p14="http://schemas.microsoft.com/office/powerpoint/2010/main" val="2125490911"/>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IT_PP_MASTER">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华文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documentManagement>
    <Sub_x002d_area xmlns="4d947079-ba1a-481e-a952-750799481c56">Templates</Sub_x002d_area>
    <Publish_x0020_date xmlns="4d947079-ba1a-481e-a952-750799481c56">2013-09-26T04:00:00+00:00</Publish_x0020_dat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E91B92B37838344B8D5263E5B84162F1" ma:contentTypeVersion="3" ma:contentTypeDescription="Create a new document." ma:contentTypeScope="" ma:versionID="aa3e5a51713d0eb4b607cfbc8011418a">
  <xsd:schema xmlns:xsd="http://www.w3.org/2001/XMLSchema" xmlns:p="http://schemas.microsoft.com/office/2006/metadata/properties" xmlns:ns2="4d947079-ba1a-481e-a952-750799481c56" targetNamespace="http://schemas.microsoft.com/office/2006/metadata/properties" ma:root="true" ma:fieldsID="2df256f8892cf0463c1501ff38ab9c27" ns2:_="">
    <xsd:import namespace="4d947079-ba1a-481e-a952-750799481c56"/>
    <xsd:element name="properties">
      <xsd:complexType>
        <xsd:sequence>
          <xsd:element name="documentManagement">
            <xsd:complexType>
              <xsd:all>
                <xsd:element ref="ns2:Sub_x002d_area"/>
                <xsd:element ref="ns2:Publish_x0020_date"/>
              </xsd:all>
            </xsd:complexType>
          </xsd:element>
        </xsd:sequence>
      </xsd:complexType>
    </xsd:element>
  </xsd:schema>
  <xsd:schema xmlns:xsd="http://www.w3.org/2001/XMLSchema" xmlns:dms="http://schemas.microsoft.com/office/2006/documentManagement/types" targetNamespace="4d947079-ba1a-481e-a952-750799481c56" elementFormDefault="qualified">
    <xsd:import namespace="http://schemas.microsoft.com/office/2006/documentManagement/types"/>
    <xsd:element name="Sub_x002d_area" ma:index="8" ma:displayName="Sub-area" ma:default="Policies and Procedures" ma:format="Dropdown" ma:internalName="Sub_x002d_area">
      <xsd:simpleType>
        <xsd:restriction base="dms:Choice">
          <xsd:enumeration value="Policies and Procedures"/>
          <xsd:enumeration value="Templates"/>
        </xsd:restriction>
      </xsd:simpleType>
    </xsd:element>
    <xsd:element name="Publish_x0020_date" ma:index="9" ma:displayName="Publish date" ma:format="DateOnly" ma:internalName="Publish_x0020_date">
      <xsd:simpleType>
        <xsd:restriction base="dms:DateTim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ma:index="10" ma:displayName="Comments"/>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4.xml><?xml version="1.0" encoding="utf-8"?>
<?mso-contentType ?>
<customXsn xmlns="http://schemas.microsoft.com/office/2006/metadata/customXsn">
  <xsnLocation>http://moss.pseg.com/sites/IS/_cts/Document/Plan - Project Summary Document v1.9.1.dot</xsnLocation>
  <cached>True</cached>
  <openByDefault>False</openByDefault>
  <xsnScope>http://moss.pseg.com/sites/IS</xsnScope>
</customXsn>
</file>

<file path=customXml/itemProps1.xml><?xml version="1.0" encoding="utf-8"?>
<ds:datastoreItem xmlns:ds="http://schemas.openxmlformats.org/officeDocument/2006/customXml" ds:itemID="{DF38AC18-EF72-4DE5-BCDE-EA19131BA183}">
  <ds:schemaRefs>
    <ds:schemaRef ds:uri="http://schemas.microsoft.com/sharepoint/v3/contenttype/forms"/>
  </ds:schemaRefs>
</ds:datastoreItem>
</file>

<file path=customXml/itemProps2.xml><?xml version="1.0" encoding="utf-8"?>
<ds:datastoreItem xmlns:ds="http://schemas.openxmlformats.org/officeDocument/2006/customXml" ds:itemID="{5F530BBC-2083-46A0-9225-8AFEE89659CE}">
  <ds:schemaRefs>
    <ds:schemaRef ds:uri="http://www.w3.org/XML/1998/namespace"/>
    <ds:schemaRef ds:uri="http://purl.org/dc/elements/1.1/"/>
    <ds:schemaRef ds:uri="4d947079-ba1a-481e-a952-750799481c56"/>
    <ds:schemaRef ds:uri="http://purl.org/dc/terms/"/>
    <ds:schemaRef ds:uri="http://schemas.microsoft.com/office/2006/documentManagement/types"/>
    <ds:schemaRef ds:uri="http://schemas.microsoft.com/office/2006/metadata/properties"/>
    <ds:schemaRef ds:uri="http://schemas.openxmlformats.org/package/2006/metadata/core-properties"/>
    <ds:schemaRef ds:uri="http://purl.org/dc/dcmitype/"/>
  </ds:schemaRefs>
</ds:datastoreItem>
</file>

<file path=customXml/itemProps3.xml><?xml version="1.0" encoding="utf-8"?>
<ds:datastoreItem xmlns:ds="http://schemas.openxmlformats.org/officeDocument/2006/customXml" ds:itemID="{6C424157-B6B8-4FE5-8424-C94B3764403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d947079-ba1a-481e-a952-750799481c56"/>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4.xml><?xml version="1.0" encoding="utf-8"?>
<ds:datastoreItem xmlns:ds="http://schemas.openxmlformats.org/officeDocument/2006/customXml" ds:itemID="{DFB8BC0E-DFA3-41C1-8D6E-CC6227E910D0}">
  <ds:schemaRefs>
    <ds:schemaRef ds:uri="http://schemas.microsoft.com/office/2006/metadata/customXsn"/>
  </ds:schemaRefs>
</ds:datastoreItem>
</file>

<file path=docProps/app.xml><?xml version="1.0" encoding="utf-8"?>
<Properties xmlns="http://schemas.openxmlformats.org/officeDocument/2006/extended-properties" xmlns:vt="http://schemas.openxmlformats.org/officeDocument/2006/docPropsVTypes">
  <Template/>
  <TotalTime>17585</TotalTime>
  <Words>1867</Words>
  <Application>Microsoft Macintosh PowerPoint</Application>
  <PresentationFormat>On-screen Show (4:3)</PresentationFormat>
  <Paragraphs>144</Paragraphs>
  <Slides>21</Slides>
  <Notes>2</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IT_PP_MASTER</vt:lpstr>
      <vt:lpstr>WebEx Discussion Format</vt:lpstr>
      <vt:lpstr>Western Nassau RFP WebEx</vt:lpstr>
      <vt:lpstr>Agenda</vt:lpstr>
      <vt:lpstr>PSEG Long Island Team Introductions </vt:lpstr>
      <vt:lpstr>Disclaimer</vt:lpstr>
      <vt:lpstr>Western Nassau RFP Background and Goals</vt:lpstr>
      <vt:lpstr>Western Nassau RFP Background and Goals (con’t)</vt:lpstr>
      <vt:lpstr>Western Nassau RFP Background and Goals (con’t)</vt:lpstr>
      <vt:lpstr>Selected RFP Discussion Topics: Communications</vt:lpstr>
      <vt:lpstr>Selected RFP Discussion Topics: Product Definition</vt:lpstr>
      <vt:lpstr>Selected RFP Discussion Topics: Contract</vt:lpstr>
      <vt:lpstr>Selected RFP Discussion Topics: Pricing</vt:lpstr>
      <vt:lpstr>Selected RFP Discussion Topics: Submittal Fees</vt:lpstr>
      <vt:lpstr>Selected RFP Discussion Topics: Submittal Fees (con’t)</vt:lpstr>
      <vt:lpstr>Selected RFP Discussion Topics: Evaluation Process</vt:lpstr>
      <vt:lpstr>Selected RFP Discussion Topics: Post-Selection Process</vt:lpstr>
      <vt:lpstr>Selected RFP Discussion Topics: Other</vt:lpstr>
      <vt:lpstr>Keys to a Successful Proposal</vt:lpstr>
      <vt:lpstr>Keys to Successful Proposal (con’t)</vt:lpstr>
      <vt:lpstr>Schedule</vt:lpstr>
      <vt:lpstr>PowerPoint Presentation</vt:lpstr>
    </vt:vector>
  </TitlesOfParts>
  <Company>PSEG</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Imagination Speed Quality Template September 2013</dc:title>
  <dc:creator>Malik, Shahid;Mansano, Waltasia</dc:creator>
  <dc:description>Please use this template for all internal presentations effective September 26, 2013 by release of the related 'IT Communications Clip.'</dc:description>
  <cp:lastModifiedBy>Michael J Beck</cp:lastModifiedBy>
  <cp:revision>1220</cp:revision>
  <cp:lastPrinted>2016-01-11T15:38:21Z</cp:lastPrinted>
  <dcterms:created xsi:type="dcterms:W3CDTF">2013-02-23T22:43:27Z</dcterms:created>
  <dcterms:modified xsi:type="dcterms:W3CDTF">2016-02-10T22:57:08Z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0x010100E91B92B37838344B8D5263E5B84162F1</vt:lpwstr>
  </property>
  <property fmtid="{D5CDD505-2E9C-101B-9397-08002B2CF9AE}" pid="3" name="Document Author">
    <vt:lpwstr>ACCT03\e298277</vt:lpwstr>
  </property>
  <property fmtid="{D5CDD505-2E9C-101B-9397-08002B2CF9AE}" pid="4" name="Document Sensitivity">
    <vt:lpwstr>1</vt:lpwstr>
  </property>
  <property fmtid="{D5CDD505-2E9C-101B-9397-08002B2CF9AE}" pid="5" name="ThirdParty">
    <vt:lpwstr/>
  </property>
  <property fmtid="{D5CDD505-2E9C-101B-9397-08002B2CF9AE}" pid="6" name="OCI Restriction">
    <vt:bool>false</vt:bool>
  </property>
  <property fmtid="{D5CDD505-2E9C-101B-9397-08002B2CF9AE}" pid="7" name="OCI Additional Info">
    <vt:lpwstr/>
  </property>
  <property fmtid="{D5CDD505-2E9C-101B-9397-08002B2CF9AE}" pid="8" name="Allow Header Overwrite">
    <vt:bool>true</vt:bool>
  </property>
  <property fmtid="{D5CDD505-2E9C-101B-9397-08002B2CF9AE}" pid="9" name="Allow Footer Overwrite">
    <vt:bool>true</vt:bool>
  </property>
  <property fmtid="{D5CDD505-2E9C-101B-9397-08002B2CF9AE}" pid="10" name="Multiple Selected">
    <vt:lpwstr>-1</vt:lpwstr>
  </property>
  <property fmtid="{D5CDD505-2E9C-101B-9397-08002B2CF9AE}" pid="11" name="SIPLongWording">
    <vt:lpwstr/>
  </property>
  <property fmtid="{D5CDD505-2E9C-101B-9397-08002B2CF9AE}" pid="12" name="checkedProgramsCount">
    <vt:i4>0</vt:i4>
  </property>
</Properties>
</file>